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4" r:id="rId4"/>
  </p:sldMasterIdLst>
  <p:notesMasterIdLst>
    <p:notesMasterId r:id="rId18"/>
  </p:notesMasterIdLst>
  <p:handoutMasterIdLst>
    <p:handoutMasterId r:id="rId19"/>
  </p:handoutMasterIdLst>
  <p:sldIdLst>
    <p:sldId id="559" r:id="rId5"/>
    <p:sldId id="661" r:id="rId6"/>
    <p:sldId id="671" r:id="rId7"/>
    <p:sldId id="668" r:id="rId8"/>
    <p:sldId id="669" r:id="rId9"/>
    <p:sldId id="670" r:id="rId10"/>
    <p:sldId id="672" r:id="rId11"/>
    <p:sldId id="667" r:id="rId12"/>
    <p:sldId id="663" r:id="rId13"/>
    <p:sldId id="664" r:id="rId14"/>
    <p:sldId id="665" r:id="rId15"/>
    <p:sldId id="666" r:id="rId16"/>
    <p:sldId id="515" r:id="rId17"/>
  </p:sldIdLst>
  <p:sldSz cx="9144000" cy="6858000" type="screen4x3"/>
  <p:notesSz cx="7102475" cy="10234613"/>
  <p:embeddedFontLst>
    <p:embeddedFont>
      <p:font typeface="B Yagut" pitchFamily="2" charset="-78"/>
      <p:regular r:id="rId20"/>
      <p:bold r:id="rId21"/>
    </p:embeddedFont>
  </p:embeddedFontLst>
  <p:custDataLst>
    <p:tags r:id="rId22"/>
  </p:custDataLst>
  <p:defaultTextStyle>
    <a:defPPr>
      <a:defRPr lang="en-US"/>
    </a:defPPr>
    <a:lvl1pPr algn="r" rtl="0" eaLnBrk="0" fontAlgn="base" hangingPunct="0">
      <a:lnSpc>
        <a:spcPct val="90000"/>
      </a:lnSpc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r" rtl="0" eaLnBrk="0" fontAlgn="base" hangingPunct="0">
      <a:lnSpc>
        <a:spcPct val="90000"/>
      </a:lnSpc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r" rtl="0" eaLnBrk="0" fontAlgn="base" hangingPunct="0">
      <a:lnSpc>
        <a:spcPct val="90000"/>
      </a:lnSpc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r" rtl="0" eaLnBrk="0" fontAlgn="base" hangingPunct="0">
      <a:lnSpc>
        <a:spcPct val="90000"/>
      </a:lnSpc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r" rtl="0" eaLnBrk="0" fontAlgn="base" hangingPunct="0">
      <a:lnSpc>
        <a:spcPct val="90000"/>
      </a:lnSpc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olt" initials="" lastIdx="4" clrIdx="0"/>
  <p:cmAuthor id="1" name="john case" initials="" lastIdx="10" clrIdx="1"/>
  <p:cmAuthor id="2" name="Steve Holt(FINANCE)" initials="" lastIdx="4" clrIdx="2"/>
  <p:cmAuthor id="3" name="Dave Zimmerman" initials="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FF99"/>
    <a:srgbClr val="663300"/>
    <a:srgbClr val="FF9900"/>
    <a:srgbClr val="339933"/>
    <a:srgbClr val="A50021"/>
    <a:srgbClr val="CC3300"/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5" autoAdjust="0"/>
    <p:restoredTop sz="88108" autoAdjust="0"/>
  </p:normalViewPr>
  <p:slideViewPr>
    <p:cSldViewPr snapToGrid="0">
      <p:cViewPr varScale="1">
        <p:scale>
          <a:sx n="45" d="100"/>
          <a:sy n="45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t" anchorCtr="0" compatLnSpc="1">
            <a:prstTxWarp prst="textNoShape">
              <a:avLst/>
            </a:prstTxWarp>
          </a:bodyPr>
          <a:lstStyle>
            <a:lvl1pPr algn="l" defTabSz="971550" eaLnBrk="1" hangingPunct="1">
              <a:lnSpc>
                <a:spcPct val="100000"/>
              </a:lnSpc>
              <a:defRPr sz="1300">
                <a:effectLst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t" anchorCtr="0" compatLnSpc="1">
            <a:prstTxWarp prst="textNoShape">
              <a:avLst/>
            </a:prstTxWarp>
          </a:bodyPr>
          <a:lstStyle>
            <a:lvl1pPr defTabSz="971550" eaLnBrk="1" hangingPunct="1">
              <a:lnSpc>
                <a:spcPct val="100000"/>
              </a:lnSpc>
              <a:defRPr sz="1300">
                <a:effectLst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b" anchorCtr="0" compatLnSpc="1">
            <a:prstTxWarp prst="textNoShape">
              <a:avLst/>
            </a:prstTxWarp>
          </a:bodyPr>
          <a:lstStyle>
            <a:lvl1pPr algn="l" defTabSz="971550" eaLnBrk="1" hangingPunct="1">
              <a:lnSpc>
                <a:spcPct val="100000"/>
              </a:lnSpc>
              <a:defRPr sz="1300">
                <a:effectLst/>
              </a:defRPr>
            </a:lvl1pPr>
          </a:lstStyle>
          <a:p>
            <a:r>
              <a:rPr lang="en-US"/>
              <a:t>&lt;footer&gt;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b" anchorCtr="0" compatLnSpc="1">
            <a:prstTxWarp prst="textNoShape">
              <a:avLst/>
            </a:prstTxWarp>
          </a:bodyPr>
          <a:lstStyle>
            <a:lvl1pPr defTabSz="971550" eaLnBrk="1" hangingPunct="1">
              <a:lnSpc>
                <a:spcPct val="100000"/>
              </a:lnSpc>
              <a:defRPr sz="1300">
                <a:effectLst/>
              </a:defRPr>
            </a:lvl1pPr>
          </a:lstStyle>
          <a:p>
            <a:fld id="{C2C56E2C-F1C9-4D0E-93BC-F30D4C2DE9F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53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t" anchorCtr="0" compatLnSpc="1">
            <a:prstTxWarp prst="textNoShape">
              <a:avLst/>
            </a:prstTxWarp>
          </a:bodyPr>
          <a:lstStyle>
            <a:lvl1pPr algn="l" defTabSz="971550" eaLnBrk="1" hangingPunct="1">
              <a:lnSpc>
                <a:spcPct val="100000"/>
              </a:lnSpc>
              <a:defRPr sz="13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t" anchorCtr="0" compatLnSpc="1">
            <a:prstTxWarp prst="textNoShape">
              <a:avLst/>
            </a:prstTxWarp>
          </a:bodyPr>
          <a:lstStyle>
            <a:lvl1pPr defTabSz="971550" eaLnBrk="1" hangingPunct="1">
              <a:lnSpc>
                <a:spcPct val="100000"/>
              </a:lnSpc>
              <a:defRPr sz="13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b" anchorCtr="0" compatLnSpc="1">
            <a:prstTxWarp prst="textNoShape">
              <a:avLst/>
            </a:prstTxWarp>
          </a:bodyPr>
          <a:lstStyle>
            <a:lvl1pPr algn="l" defTabSz="971550" eaLnBrk="1" hangingPunct="1">
              <a:lnSpc>
                <a:spcPct val="100000"/>
              </a:lnSpc>
              <a:defRPr sz="13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0" tIns="48605" rIns="97210" bIns="48605" numCol="1" anchor="b" anchorCtr="0" compatLnSpc="1">
            <a:prstTxWarp prst="textNoShape">
              <a:avLst/>
            </a:prstTxWarp>
          </a:bodyPr>
          <a:lstStyle>
            <a:lvl1pPr defTabSz="971550" eaLnBrk="1" hangingPunct="1">
              <a:lnSpc>
                <a:spcPct val="100000"/>
              </a:lnSpc>
              <a:defRPr sz="1300" b="0"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9FF5CF1-F471-48BF-B960-1AB91C2CBF8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282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2A1AB-6E9D-4A9E-9B60-F58F11AC4A80}" type="slidenum">
              <a:rPr lang="ar-SA"/>
              <a:pPr/>
              <a:t>1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7000" cy="4603750"/>
          </a:xfrm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76915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0802E-8AF5-473A-9946-28B101265024}" type="slidenum">
              <a:rPr lang="ar-SA"/>
              <a:pPr/>
              <a:t>13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80075" cy="4603750"/>
          </a:xfrm>
        </p:spPr>
        <p:txBody>
          <a:bodyPr/>
          <a:lstStyle/>
          <a:p>
            <a:pPr algn="r" rtl="1"/>
            <a:endParaRPr lang="fa-IR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42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4267200"/>
          </a:xfrm>
          <a:prstGeom prst="rect">
            <a:avLst/>
          </a:prstGeom>
          <a:solidFill>
            <a:srgbClr val="00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17725"/>
            <a:ext cx="7772400" cy="669925"/>
          </a:xfr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8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032125"/>
            <a:ext cx="6400800" cy="17526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2400">
                <a:solidFill>
                  <a:srgbClr val="C0C0C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2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2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18" grpId="0" animBg="1"/>
      <p:bldP spid="828419" grpId="0"/>
      <p:bldP spid="828420" grpId="0" build="p">
        <p:tmplLst>
          <p:tmpl lvl="1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84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8284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AF1170-9B87-4C5A-B14D-11ACCA85C0E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C4ED74-C085-4400-BC1B-A9F0D2D183D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F515A-E9A5-4574-8064-F364F9E407D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11875D-4CE6-4DFF-886D-CD3118C7DF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A6DF1-6769-4D76-A0AE-A43D18BD14C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33C717-8005-459E-9BDD-1AD63AF4ADC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0E8B9B-432D-4648-8FCC-C7302AA92E9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40F8CE-6D31-4990-BDE2-0642EFB7303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0A3CBD-9CDB-46AA-92FE-61C0DA79C34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719D6-CA80-4124-9422-53D67AD7B3D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7399" name="AutoShape 7"/>
          <p:cNvSpPr>
            <a:spLocks noChangeArrowheads="1"/>
          </p:cNvSpPr>
          <p:nvPr/>
        </p:nvSpPr>
        <p:spPr bwMode="auto">
          <a:xfrm>
            <a:off x="8453438" y="6610350"/>
            <a:ext cx="228600" cy="2286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827401" name="Line 9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827402" name="Line 10"/>
          <p:cNvSpPr>
            <a:spLocks noChangeShapeType="1"/>
          </p:cNvSpPr>
          <p:nvPr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82740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3913" y="6610350"/>
            <a:ext cx="2428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lnSpc>
                <a:spcPct val="100000"/>
              </a:lnSpc>
              <a:defRPr sz="1200" b="0">
                <a:effectLst/>
                <a:latin typeface="Times New Roman" pitchFamily="18" charset="0"/>
                <a:cs typeface="+mn-cs"/>
              </a:defRPr>
            </a:lvl1pPr>
          </a:lstStyle>
          <a:p>
            <a:fld id="{2822B0AE-087F-49BC-99F9-A6A38324257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2pPr>
      <a:lvl3pPr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3pPr>
      <a:lvl4pPr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4pPr>
      <a:lvl5pPr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cs typeface="B Yagut" pitchFamily="2" charset="-78"/>
        </a:defRPr>
      </a:lvl9pPr>
    </p:titleStyle>
    <p:bodyStyle>
      <a:lvl1pPr marL="350838" indent="-350838" algn="r" rtl="1" fontAlgn="base">
        <a:lnSpc>
          <a:spcPct val="85000"/>
        </a:lnSpc>
        <a:spcBef>
          <a:spcPct val="20000"/>
        </a:spcBef>
        <a:spcAft>
          <a:spcPct val="60000"/>
        </a:spcAft>
        <a:buClr>
          <a:srgbClr val="FFCC00"/>
        </a:buClr>
        <a:buFont typeface="Wingdings" pitchFamily="2" charset="2"/>
        <a:buChar char="§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50888" indent="-285750" algn="r" rtl="1" fontAlgn="base">
        <a:lnSpc>
          <a:spcPct val="90000"/>
        </a:lnSpc>
        <a:spcBef>
          <a:spcPct val="0"/>
        </a:spcBef>
        <a:spcAft>
          <a:spcPct val="0"/>
        </a:spcAft>
        <a:buClr>
          <a:srgbClr val="FFCC00"/>
        </a:buClr>
        <a:buFont typeface="Arial" pitchFamily="34" charset="0"/>
        <a:buChar char="»"/>
        <a:defRPr sz="2400" b="1">
          <a:solidFill>
            <a:srgbClr val="FFFFFF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400" b="1">
          <a:solidFill>
            <a:srgbClr val="FFFFFF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Char char="–"/>
        <a:defRPr sz="2000" b="1">
          <a:solidFill>
            <a:srgbClr val="FFFFFF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5976" y="2261315"/>
            <a:ext cx="8458200" cy="1354217"/>
          </a:xfrm>
        </p:spPr>
        <p:txBody>
          <a:bodyPr/>
          <a:lstStyle/>
          <a:p>
            <a:r>
              <a:rPr lang="fa-IR" dirty="0" smtClean="0"/>
              <a:t>گزارش عملکرد اجرای برنامه تحول سلامت</a:t>
            </a:r>
            <a:endParaRPr lang="en-US" dirty="0"/>
          </a:p>
        </p:txBody>
      </p:sp>
      <p:sp>
        <p:nvSpPr>
          <p:cNvPr id="6727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243376" y="3514269"/>
            <a:ext cx="6400800" cy="1752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fa-IR" dirty="0" smtClean="0"/>
              <a:t>دومین اجلاس رؤسای </a:t>
            </a:r>
            <a:r>
              <a:rPr lang="fa-IR" dirty="0" err="1" smtClean="0"/>
              <a:t>بیمارستان‌های</a:t>
            </a:r>
            <a:r>
              <a:rPr lang="fa-IR" dirty="0" smtClean="0"/>
              <a:t> سراسر کشور</a:t>
            </a:r>
            <a:endParaRPr lang="fa-IR" dirty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a-IR" dirty="0" smtClean="0"/>
              <a:t>16 مرداد </a:t>
            </a:r>
            <a:r>
              <a:rPr lang="ar-SA" dirty="0" smtClean="0"/>
              <a:t>ماه </a:t>
            </a:r>
            <a:r>
              <a:rPr lang="fa-IR" dirty="0" smtClean="0"/>
              <a:t>1393، تهران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fa-IR" dirty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a-IR" dirty="0"/>
              <a:t>دانشگاه </a:t>
            </a:r>
            <a:r>
              <a:rPr lang="fa-IR" dirty="0" smtClean="0"/>
              <a:t>.....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a-IR" dirty="0" smtClean="0"/>
              <a:t>بیمارستان.....</a:t>
            </a:r>
            <a:endParaRPr lang="fa-IR" dirty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fa-IR" dirty="0"/>
              <a:t>دکتر .....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7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7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72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72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72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6" grpId="0"/>
      <p:bldP spid="67277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بیان مشکلات اجرایی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25288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پیشنهادات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99200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انتظارات از ستاد کشوری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233592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1030288" y="2471689"/>
            <a:ext cx="73358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fa-IR" sz="7200" spc="-500" dirty="0" smtClean="0">
                <a:solidFill>
                  <a:srgbClr val="FFCC00"/>
                </a:solidFill>
                <a:effectLst/>
                <a:cs typeface="B Yagut" pitchFamily="2" charset="-78"/>
              </a:rPr>
              <a:t>ستاد تحول نظام سلامت</a:t>
            </a:r>
            <a:endParaRPr lang="en-US" sz="7200" spc="-500" dirty="0">
              <a:solidFill>
                <a:srgbClr val="FFCC00"/>
              </a:solidFill>
              <a:effectLst/>
              <a:cs typeface="B Yagut" pitchFamily="2" charset="-78"/>
            </a:endParaRPr>
          </a:p>
        </p:txBody>
      </p:sp>
      <p:sp>
        <p:nvSpPr>
          <p:cNvPr id="571410" name="Text Box 18"/>
          <p:cNvSpPr txBox="1">
            <a:spLocks noChangeArrowheads="1"/>
          </p:cNvSpPr>
          <p:nvPr/>
        </p:nvSpPr>
        <p:spPr bwMode="auto">
          <a:xfrm>
            <a:off x="2361608" y="6362998"/>
            <a:ext cx="4798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CC00"/>
                </a:solidFill>
                <a:effectLst/>
                <a:cs typeface="Arial" pitchFamily="34" charset="0"/>
              </a:rPr>
              <a:t>HSE.HEALTH.ORG.IR</a:t>
            </a:r>
            <a:endParaRPr lang="en-US" sz="1200" dirty="0">
              <a:solidFill>
                <a:srgbClr val="FFCC00"/>
              </a:solidFill>
              <a:effectLst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86043" y="3666319"/>
            <a:ext cx="73358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fa-IR" sz="4000" spc="-300" dirty="0" smtClean="0">
                <a:solidFill>
                  <a:srgbClr val="FFCC00"/>
                </a:solidFill>
                <a:effectLst/>
                <a:cs typeface="B Yagut" pitchFamily="2" charset="-78"/>
              </a:rPr>
              <a:t>وزارت بهداشت، درمان و آموزش پزشکی</a:t>
            </a:r>
            <a:endParaRPr lang="en-US" sz="4000" spc="-300" dirty="0">
              <a:solidFill>
                <a:srgbClr val="FFCC00"/>
              </a:solidFill>
              <a:effectLst/>
              <a:cs typeface="B Yagut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فهرست مندرجات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گزارش توصیفی اجرای </a:t>
            </a:r>
            <a:r>
              <a:rPr lang="fa-IR" dirty="0" err="1" smtClean="0"/>
              <a:t>برنامه‌های</a:t>
            </a:r>
            <a:r>
              <a:rPr lang="fa-IR" dirty="0" smtClean="0"/>
              <a:t> تحول</a:t>
            </a:r>
          </a:p>
          <a:p>
            <a:r>
              <a:rPr lang="fa-IR" dirty="0" smtClean="0"/>
              <a:t>گزارش </a:t>
            </a:r>
            <a:r>
              <a:rPr lang="fa-IR" dirty="0"/>
              <a:t>اقدامات انجام شده</a:t>
            </a:r>
          </a:p>
          <a:p>
            <a:r>
              <a:rPr lang="fa-IR" dirty="0" smtClean="0"/>
              <a:t>ارایه </a:t>
            </a:r>
            <a:r>
              <a:rPr lang="fa-IR" dirty="0" err="1"/>
              <a:t>دست‌آوردها</a:t>
            </a:r>
            <a:r>
              <a:rPr lang="fa-IR" dirty="0"/>
              <a:t>، </a:t>
            </a:r>
            <a:r>
              <a:rPr lang="fa-IR" dirty="0" err="1"/>
              <a:t>نوآوری‌ها</a:t>
            </a:r>
            <a:r>
              <a:rPr lang="fa-IR" dirty="0"/>
              <a:t> و تجربیات موفق</a:t>
            </a:r>
          </a:p>
          <a:p>
            <a:r>
              <a:rPr lang="fa-IR" dirty="0" smtClean="0"/>
              <a:t>بیان مشکلات</a:t>
            </a:r>
            <a:endParaRPr lang="fa-IR" dirty="0"/>
          </a:p>
          <a:p>
            <a:r>
              <a:rPr lang="fa-IR" dirty="0" smtClean="0"/>
              <a:t>پیشنهادات </a:t>
            </a:r>
          </a:p>
          <a:p>
            <a:r>
              <a:rPr lang="fa-IR" dirty="0" smtClean="0"/>
              <a:t>انتظارات </a:t>
            </a:r>
            <a:r>
              <a:rPr lang="fa-IR" dirty="0"/>
              <a:t>از ستاد کشوری</a:t>
            </a:r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گزارش </a:t>
            </a:r>
            <a:r>
              <a:rPr lang="fa-IR" dirty="0" smtClean="0"/>
              <a:t>توصیفی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/>
          </a:bodyPr>
          <a:lstStyle/>
          <a:p>
            <a:r>
              <a:rPr lang="fa-IR" dirty="0" smtClean="0"/>
              <a:t>معرفی بیمارستان</a:t>
            </a:r>
          </a:p>
          <a:p>
            <a:pPr lvl="1"/>
            <a:r>
              <a:rPr lang="fa-IR" dirty="0" smtClean="0"/>
              <a:t>تعداد تخت اسمی</a:t>
            </a:r>
          </a:p>
          <a:p>
            <a:pPr lvl="1"/>
            <a:r>
              <a:rPr lang="fa-IR" dirty="0" smtClean="0"/>
              <a:t>تعداد تخت فعال</a:t>
            </a:r>
          </a:p>
          <a:p>
            <a:pPr lvl="1"/>
            <a:r>
              <a:rPr lang="fa-IR" dirty="0" smtClean="0"/>
              <a:t>سایر اطلاعات زمینه ای</a:t>
            </a:r>
          </a:p>
          <a:p>
            <a:pPr marL="0" indent="0">
              <a:buNone/>
            </a:pPr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76431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گزارش </a:t>
            </a:r>
            <a:r>
              <a:rPr lang="fa-IR" dirty="0" smtClean="0"/>
              <a:t>توصیفی(از </a:t>
            </a:r>
            <a:r>
              <a:rPr lang="fa-IR" dirty="0"/>
              <a:t>نمودار استفاده </a:t>
            </a:r>
            <a:r>
              <a:rPr lang="fa-IR" dirty="0" smtClean="0"/>
              <a:t>شود)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ضریب اشغال تخت در بخشهای بستری، </a:t>
            </a:r>
            <a:r>
              <a:rPr lang="fa-IR" dirty="0"/>
              <a:t>مقایسه خرداد </a:t>
            </a:r>
            <a:r>
              <a:rPr lang="fa-IR" dirty="0" smtClean="0"/>
              <a:t>93 با خرداد   92 (درصد رشد یا کاهش)</a:t>
            </a:r>
          </a:p>
          <a:p>
            <a:r>
              <a:rPr lang="fa-IR" dirty="0" smtClean="0"/>
              <a:t>متوسط اقامت </a:t>
            </a:r>
            <a:r>
              <a:rPr lang="fa-IR" dirty="0"/>
              <a:t>بیمار، مقایسه خرداد 93 با خرداد </a:t>
            </a:r>
            <a:r>
              <a:rPr lang="fa-IR" dirty="0" smtClean="0"/>
              <a:t>92</a:t>
            </a:r>
            <a:r>
              <a:rPr lang="fa-IR" dirty="0"/>
              <a:t>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متوسط زمان تعیین تکلیف بیمار اورژانسی،</a:t>
            </a:r>
            <a:r>
              <a:rPr lang="fa-IR" dirty="0"/>
              <a:t> مقایسه خرداد 93 با خرداد </a:t>
            </a:r>
            <a:r>
              <a:rPr lang="fa-IR" dirty="0" smtClean="0"/>
              <a:t>92</a:t>
            </a:r>
            <a:r>
              <a:rPr lang="fa-IR" dirty="0"/>
              <a:t>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تعداد مراجعات بستری، </a:t>
            </a:r>
            <a:r>
              <a:rPr lang="fa-IR" dirty="0"/>
              <a:t>مقایسه خرداد 93 با خرداد </a:t>
            </a:r>
            <a:r>
              <a:rPr lang="fa-IR" dirty="0" smtClean="0"/>
              <a:t>92 </a:t>
            </a:r>
            <a:r>
              <a:rPr lang="fa-IR" dirty="0"/>
              <a:t>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تعداد مراجعات اورژانس،</a:t>
            </a:r>
            <a:r>
              <a:rPr lang="fa-IR" dirty="0"/>
              <a:t> مقایسه خرداد 93 با خرداد </a:t>
            </a:r>
            <a:r>
              <a:rPr lang="fa-IR" dirty="0" smtClean="0"/>
              <a:t>92 </a:t>
            </a:r>
            <a:r>
              <a:rPr lang="fa-IR" dirty="0"/>
              <a:t>(درصد رشد یا کاهش</a:t>
            </a:r>
            <a:r>
              <a:rPr lang="fa-IR" dirty="0" smtClean="0"/>
              <a:t>)</a:t>
            </a:r>
          </a:p>
          <a:p>
            <a:r>
              <a:rPr lang="fa-IR" dirty="0"/>
              <a:t>تعداد مراجعات درمانگاههای تخصصی، مقایسه خرداد 93 با خرداد 92 (درصد رشد یا کاهش</a:t>
            </a:r>
            <a:r>
              <a:rPr lang="fa-IR" dirty="0" smtClean="0"/>
              <a:t>)</a:t>
            </a:r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2334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844"/>
            <a:ext cx="8229600" cy="914400"/>
          </a:xfrm>
        </p:spPr>
        <p:txBody>
          <a:bodyPr/>
          <a:lstStyle/>
          <a:p>
            <a:r>
              <a:rPr lang="fa-IR" dirty="0"/>
              <a:t>گزارش </a:t>
            </a:r>
            <a:r>
              <a:rPr lang="fa-IR" dirty="0" smtClean="0"/>
              <a:t>توصیفی(از </a:t>
            </a:r>
            <a:r>
              <a:rPr lang="fa-IR" dirty="0"/>
              <a:t>نمودار استفاده </a:t>
            </a:r>
            <a:r>
              <a:rPr lang="fa-IR" dirty="0" smtClean="0"/>
              <a:t>شود)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/>
          </a:bodyPr>
          <a:lstStyle/>
          <a:p>
            <a:r>
              <a:rPr lang="fa-IR" dirty="0" smtClean="0"/>
              <a:t>کل اعتبارات دریافتی از محل منابع طرح تحول</a:t>
            </a:r>
          </a:p>
          <a:p>
            <a:r>
              <a:rPr lang="fa-IR" dirty="0" smtClean="0"/>
              <a:t>اعتبارات دریافتی به تفکیک هر یک از برنامه های تحول</a:t>
            </a:r>
          </a:p>
          <a:p>
            <a:r>
              <a:rPr lang="fa-IR" dirty="0" smtClean="0"/>
              <a:t>نسبت کل اعتبارات دریافتی به تعداد تخت فعال </a:t>
            </a:r>
          </a:p>
          <a:p>
            <a:r>
              <a:rPr lang="fa-IR" dirty="0" smtClean="0"/>
              <a:t>نسبت اعتبار دریافتی از محل منابع برنامه کاهش </a:t>
            </a:r>
            <a:r>
              <a:rPr lang="fa-IR" dirty="0" err="1" smtClean="0"/>
              <a:t>فرانشیز</a:t>
            </a:r>
            <a:r>
              <a:rPr lang="fa-IR" dirty="0" smtClean="0"/>
              <a:t> به تعداد موارد بستری از ابتدای اجرای طرح تا پایان تیر ماه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93994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844"/>
            <a:ext cx="8229600" cy="914400"/>
          </a:xfrm>
        </p:spPr>
        <p:txBody>
          <a:bodyPr/>
          <a:lstStyle/>
          <a:p>
            <a:r>
              <a:rPr lang="fa-IR" dirty="0"/>
              <a:t>گزارش </a:t>
            </a:r>
            <a:r>
              <a:rPr lang="fa-IR" dirty="0" smtClean="0"/>
              <a:t>توصیفی(از </a:t>
            </a:r>
            <a:r>
              <a:rPr lang="fa-IR" dirty="0"/>
              <a:t>نمودار استفاده </a:t>
            </a:r>
            <a:r>
              <a:rPr lang="fa-IR" dirty="0" smtClean="0"/>
              <a:t>شود)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میانگین هزینه هر پرونده بستری،</a:t>
            </a:r>
            <a:r>
              <a:rPr lang="fa-IR" dirty="0"/>
              <a:t> مقایسه خرداد 93 با خرداد 92(درصد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متوسط سهم دارو در هر پرونده بستری،</a:t>
            </a:r>
            <a:r>
              <a:rPr lang="fa-IR" dirty="0"/>
              <a:t> مقایسه خرداد 93 با خرداد 92(درصد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متوسط سهم تجهیزات در هر پرونده بستری،</a:t>
            </a:r>
            <a:r>
              <a:rPr lang="fa-IR" dirty="0"/>
              <a:t> مقایسه خرداد 93 با خرداد 92(درصد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متوسط سهم یارانه از کل </a:t>
            </a:r>
            <a:r>
              <a:rPr lang="fa-IR" dirty="0" err="1" smtClean="0"/>
              <a:t>صورتحساب</a:t>
            </a:r>
            <a:r>
              <a:rPr lang="fa-IR" dirty="0" smtClean="0"/>
              <a:t> بستری(قدر </a:t>
            </a:r>
            <a:r>
              <a:rPr lang="fa-IR" dirty="0" err="1" smtClean="0"/>
              <a:t>مطلق</a:t>
            </a:r>
            <a:r>
              <a:rPr lang="fa-IR" dirty="0" smtClean="0"/>
              <a:t> و درصد از کل)</a:t>
            </a:r>
          </a:p>
          <a:p>
            <a:r>
              <a:rPr lang="fa-IR" dirty="0"/>
              <a:t>متوسط سهم </a:t>
            </a:r>
            <a:r>
              <a:rPr lang="fa-IR" dirty="0" err="1" smtClean="0"/>
              <a:t>بیمه‌های</a:t>
            </a:r>
            <a:r>
              <a:rPr lang="fa-IR" dirty="0" smtClean="0"/>
              <a:t> پایه </a:t>
            </a:r>
            <a:r>
              <a:rPr lang="fa-IR" dirty="0"/>
              <a:t>از کل </a:t>
            </a:r>
            <a:r>
              <a:rPr lang="fa-IR" dirty="0" err="1"/>
              <a:t>صورتحساب</a:t>
            </a:r>
            <a:r>
              <a:rPr lang="fa-IR" dirty="0"/>
              <a:t> بستری(قدر </a:t>
            </a:r>
            <a:r>
              <a:rPr lang="fa-IR" dirty="0" err="1"/>
              <a:t>مطلق</a:t>
            </a:r>
            <a:r>
              <a:rPr lang="fa-IR" dirty="0"/>
              <a:t> و درصد از کل</a:t>
            </a:r>
            <a:r>
              <a:rPr lang="fa-IR" dirty="0" smtClean="0"/>
              <a:t>)</a:t>
            </a:r>
            <a:r>
              <a:rPr lang="fa-IR" dirty="0"/>
              <a:t> ، مقایسه خرداد 93 با خرداد 92(درصد رشد یا کاهش)</a:t>
            </a:r>
            <a:endParaRPr lang="fa-IR" dirty="0" smtClean="0"/>
          </a:p>
          <a:p>
            <a:r>
              <a:rPr lang="fa-IR" dirty="0"/>
              <a:t>متوسط سهم </a:t>
            </a:r>
            <a:r>
              <a:rPr lang="fa-IR" dirty="0" smtClean="0"/>
              <a:t>بیمار از </a:t>
            </a:r>
            <a:r>
              <a:rPr lang="fa-IR" dirty="0"/>
              <a:t>کل </a:t>
            </a:r>
            <a:r>
              <a:rPr lang="fa-IR" dirty="0" err="1"/>
              <a:t>صورتحساب</a:t>
            </a:r>
            <a:r>
              <a:rPr lang="fa-IR" dirty="0"/>
              <a:t> بستری(قدر </a:t>
            </a:r>
            <a:r>
              <a:rPr lang="fa-IR" dirty="0" err="1"/>
              <a:t>مطلق</a:t>
            </a:r>
            <a:r>
              <a:rPr lang="fa-IR" dirty="0"/>
              <a:t> و درصد از </a:t>
            </a:r>
            <a:r>
              <a:rPr lang="fa-IR" dirty="0" smtClean="0"/>
              <a:t>کل)</a:t>
            </a:r>
            <a:r>
              <a:rPr lang="fa-IR" dirty="0"/>
              <a:t> ، مقایسه خرداد 93 با خرداد 92(درصد رشد یا کاهش)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0921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844"/>
            <a:ext cx="8229600" cy="914400"/>
          </a:xfrm>
        </p:spPr>
        <p:txBody>
          <a:bodyPr/>
          <a:lstStyle/>
          <a:p>
            <a:r>
              <a:rPr lang="fa-IR" dirty="0"/>
              <a:t>گزارش </a:t>
            </a:r>
            <a:r>
              <a:rPr lang="fa-IR" dirty="0" smtClean="0"/>
              <a:t>توصیفی(از </a:t>
            </a:r>
            <a:r>
              <a:rPr lang="fa-IR" dirty="0"/>
              <a:t>نمودار استفاده </a:t>
            </a:r>
            <a:r>
              <a:rPr lang="fa-IR" dirty="0" smtClean="0"/>
              <a:t>شود)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fa-IR" dirty="0" smtClean="0"/>
              <a:t>تعداد کل اعمال جراحی </a:t>
            </a:r>
            <a:r>
              <a:rPr lang="fa-IR" dirty="0"/>
              <a:t>، مقایسه خرداد 93 با خرداد 92(درصد رشد یا کاهش</a:t>
            </a:r>
            <a:r>
              <a:rPr lang="fa-IR" dirty="0" smtClean="0"/>
              <a:t>) </a:t>
            </a:r>
          </a:p>
          <a:p>
            <a:r>
              <a:rPr lang="fa-IR" dirty="0" smtClean="0"/>
              <a:t>نسبت اعمال جراحی به کل موارد بستری</a:t>
            </a:r>
            <a:r>
              <a:rPr lang="fa-IR" dirty="0"/>
              <a:t> ، مقایسه خرداد 93 با خرداد 92(درصد رشد یا کاهش)</a:t>
            </a:r>
            <a:endParaRPr lang="fa-IR" dirty="0" smtClean="0"/>
          </a:p>
          <a:p>
            <a:r>
              <a:rPr lang="fa-IR" dirty="0" smtClean="0"/>
              <a:t>تعداد زایمان طبیعی و نسبت آن به سزارین، مقایسه </a:t>
            </a:r>
            <a:r>
              <a:rPr lang="fa-IR" dirty="0"/>
              <a:t>خرداد 93 با خرداد 92(درصد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تعداد پزشکان مقیم به تفکیک تخصص، مقایسه </a:t>
            </a:r>
            <a:r>
              <a:rPr lang="fa-IR" dirty="0"/>
              <a:t>خرداد 93 با خرداد 92(درصد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تعداد کل مراجعین به آزمایشگاه، مقایسه </a:t>
            </a:r>
            <a:r>
              <a:rPr lang="fa-IR" dirty="0"/>
              <a:t>خرداد 93 با خرداد 92 (درصد رشد یا کاهش</a:t>
            </a:r>
            <a:r>
              <a:rPr lang="fa-IR" dirty="0" smtClean="0"/>
              <a:t>)</a:t>
            </a:r>
          </a:p>
          <a:p>
            <a:r>
              <a:rPr lang="fa-IR" dirty="0"/>
              <a:t>تعداد کل مراجعین به </a:t>
            </a:r>
            <a:r>
              <a:rPr lang="fa-IR" dirty="0" smtClean="0"/>
              <a:t>پرتونگاری(رادیولوژی، سونوگرافی، سی تی و </a:t>
            </a:r>
            <a:r>
              <a:rPr lang="fa-IR" dirty="0"/>
              <a:t>ا</a:t>
            </a:r>
            <a:r>
              <a:rPr lang="fa-IR" dirty="0" smtClean="0"/>
              <a:t>م -آر)، </a:t>
            </a:r>
            <a:r>
              <a:rPr lang="fa-IR" dirty="0"/>
              <a:t>مقایسه خرداد 93 با خرداد 92 (درصد رشد یا کاهش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میزان رضایت بیماران از خدمات بیمارستان</a:t>
            </a:r>
            <a:r>
              <a:rPr lang="fa-IR" dirty="0"/>
              <a:t> ، مقایسه خرداد 93 با خرداد 92(درصد رشد یا کاهش)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6771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گزارش اقدامات انجام 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fa-IR" dirty="0" smtClean="0"/>
              <a:t>آیا ستاد </a:t>
            </a:r>
            <a:r>
              <a:rPr lang="fa-IR" dirty="0"/>
              <a:t>اجرایی </a:t>
            </a:r>
            <a:r>
              <a:rPr lang="fa-IR" dirty="0" smtClean="0"/>
              <a:t>بیمارستان راه اندازی شده است؟ تعداد جلسات، مصوبات مهم...</a:t>
            </a:r>
          </a:p>
          <a:p>
            <a:r>
              <a:rPr lang="fa-IR" dirty="0" smtClean="0"/>
              <a:t> آیا </a:t>
            </a:r>
            <a:r>
              <a:rPr lang="fa-IR" dirty="0" err="1" smtClean="0"/>
              <a:t>فرمولاری</a:t>
            </a:r>
            <a:r>
              <a:rPr lang="fa-IR" dirty="0" smtClean="0"/>
              <a:t> و فارماکوپه بیمارستان تدوین شده است؟</a:t>
            </a:r>
          </a:p>
          <a:p>
            <a:r>
              <a:rPr lang="fa-IR" dirty="0" smtClean="0"/>
              <a:t>آیا </a:t>
            </a:r>
            <a:r>
              <a:rPr lang="en-US" dirty="0" smtClean="0"/>
              <a:t>HIS</a:t>
            </a:r>
            <a:r>
              <a:rPr lang="fa-IR" dirty="0" smtClean="0"/>
              <a:t> بیمارستان راه اندازی شده و آیا به سیستم سپاس متصل شده است؟</a:t>
            </a:r>
          </a:p>
          <a:p>
            <a:r>
              <a:rPr lang="fa-IR" dirty="0" smtClean="0"/>
              <a:t>تعداد نظارت و برخورد با تخلفات احتمالی</a:t>
            </a:r>
            <a:endParaRPr lang="fa-IR" dirty="0"/>
          </a:p>
          <a:p>
            <a:r>
              <a:rPr lang="fa-IR" dirty="0"/>
              <a:t>...</a:t>
            </a:r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9414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ارایه </a:t>
            </a:r>
            <a:r>
              <a:rPr lang="fa-IR" dirty="0" err="1" smtClean="0"/>
              <a:t>نوآوری‌ها</a:t>
            </a:r>
            <a:r>
              <a:rPr lang="fa-IR" dirty="0" smtClean="0"/>
              <a:t> و </a:t>
            </a:r>
            <a:r>
              <a:rPr lang="fa-IR" dirty="0"/>
              <a:t>تجربیات موفق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676400"/>
            <a:ext cx="8229600" cy="4572000"/>
          </a:xfrm>
        </p:spPr>
        <p:txBody>
          <a:bodyPr>
            <a:normAutofit/>
          </a:bodyPr>
          <a:lstStyle/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515A-E9A5-4574-8064-F364F9E407DE}" type="slidenum">
              <a:rPr lang="ar-SA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0819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اجلاس مدیران ارشد&amp;quot;&quot;/&gt;&lt;property id=&quot;20307&quot; value=&quot;559&quot;/&gt;&lt;/object&gt;&lt;object type=&quot;3&quot; unique_id=&quot;10008&quot;&gt;&lt;property id=&quot;20148&quot; value=&quot;5&quot;/&gt;&lt;property id=&quot;20300&quot; value=&quot;Slide 15&quot;/&gt;&lt;property id=&quot;20307&quot; value=&quot;515&quot;/&gt;&lt;/object&gt;&lt;object type=&quot;3&quot; unique_id=&quot;10037&quot;&gt;&lt;property id=&quot;20148&quot; value=&quot;5&quot;/&gt;&lt;property id=&quot;20300&quot; value=&quot;Slide 2 - &amp;quot;فهرست مندرجات&amp;quot;&quot;/&gt;&lt;property id=&quot;20307&quot; value=&quot;661&quot;/&gt;&lt;/object&gt;&lt;object type=&quot;3&quot; unique_id=&quot;10294&quot;&gt;&lt;property id=&quot;20148&quot; value=&quot;5&quot;/&gt;&lt;property id=&quot;20300&quot; value=&quot;Slide 3 - &amp;quot;خصوصیات یک شرکت موفق&amp;quot;&quot;/&gt;&lt;property id=&quot;20307&quot; value=&quot;663&quot;/&gt;&lt;/object&gt;&lt;object type=&quot;3&quot; unique_id=&quot;10295&quot;&gt;&lt;property id=&quot;20148&quot; value=&quot;5&quot;/&gt;&lt;property id=&quot;20300&quot; value=&quot;Slide 4 - &amp;quot;کفایت سرمایه&amp;quot;&quot;/&gt;&lt;property id=&quot;20307&quot; value=&quot;664&quot;/&gt;&lt;/object&gt;&lt;object type=&quot;3&quot; unique_id=&quot;10296&quot;&gt;&lt;property id=&quot;20148&quot; value=&quot;5&quot;/&gt;&lt;property id=&quot;20300&quot; value=&quot;Slide 5 - &amp;quot;بیمه اتکایی و اکچوئری&amp;quot;&quot;/&gt;&lt;property id=&quot;20307&quot; value=&quot;665&quot;/&gt;&lt;/object&gt;&lt;object type=&quot;3&quot; unique_id=&quot;10297&quot;&gt;&lt;property id=&quot;20148&quot; value=&quot;5&quot;/&gt;&lt;property id=&quot;20300&quot; value=&quot;Slide 7 - &amp;quot;  راهبردهای تحقق اهداف&amp;quot;&quot;/&gt;&lt;property id=&quot;20307&quot; value=&quot;666&quot;/&gt;&lt;/object&gt;&lt;object type=&quot;3&quot; unique_id=&quot;10298&quot;&gt;&lt;property id=&quot;20148&quot; value=&quot;5&quot;/&gt;&lt;property id=&quot;20300&quot; value=&quot;Slide 8 - &amp;quot;برنامه های اجرایی&amp;quot;&quot;/&gt;&lt;property id=&quot;20307&quot; value=&quot;667&quot;/&gt;&lt;/object&gt;&lt;object type=&quot;3&quot; unique_id=&quot;10299&quot;&gt;&lt;property id=&quot;20148&quot; value=&quot;5&quot;/&gt;&lt;property id=&quot;20300&quot; value=&quot;Slide 11 - &amp;quot;فناوری اطلاعات و ارتباطات&amp;quot;&quot;/&gt;&lt;property id=&quot;20307&quot; value=&quot;668&quot;/&gt;&lt;/object&gt;&lt;object type=&quot;3&quot; unique_id=&quot;10300&quot;&gt;&lt;property id=&quot;20148&quot; value=&quot;5&quot;/&gt;&lt;property id=&quot;20300&quot; value=&quot;Slide 12 - &amp;quot;فناوری اطلاعات و ارتباطات&amp;quot;&quot;/&gt;&lt;property id=&quot;20307&quot; value=&quot;669&quot;/&gt;&lt;/object&gt;&lt;object type=&quot;3&quot; unique_id=&quot;10301&quot;&gt;&lt;property id=&quot;20148&quot; value=&quot;5&quot;/&gt;&lt;property id=&quot;20300&quot; value=&quot;Slide 13 - &amp;quot;فناوری اطلاعات و ارتباطات&amp;quot;&quot;/&gt;&lt;property id=&quot;20307&quot; value=&quot;670&quot;/&gt;&lt;/object&gt;&lt;object type=&quot;3&quot; unique_id=&quot;10302&quot;&gt;&lt;property id=&quot;20148&quot; value=&quot;5&quot;/&gt;&lt;property id=&quot;20300&quot; value=&quot;Slide 14 - &amp;quot;فناوری اطلاعات و ارتباطات&amp;quot;&quot;/&gt;&lt;property id=&quot;20307&quot; value=&quot;671&quot;/&gt;&lt;/object&gt;&lt;object type=&quot;3&quot; unique_id=&quot;10354&quot;&gt;&lt;property id=&quot;20148&quot; value=&quot;5&quot;/&gt;&lt;property id=&quot;20300&quot; value=&quot;Slide 10 - &amp;quot;آموزش&amp;quot;&quot;/&gt;&lt;property id=&quot;20307&quot; value=&quot;672&quot;/&gt;&lt;/object&gt;&lt;object type=&quot;3&quot; unique_id=&quot;10373&quot;&gt;&lt;property id=&quot;20148&quot; value=&quot;5&quot;/&gt;&lt;property id=&quot;20300&quot; value=&quot;Slide 9 - &amp;quot;تخصیص بودجه&amp;quot;&quot;/&gt;&lt;property id=&quot;20307&quot; value=&quot;673&quot;/&gt;&lt;/object&gt;&lt;object type=&quot;3&quot; unique_id=&quot;10438&quot;&gt;&lt;property id=&quot;20148&quot; value=&quot;5&quot;/&gt;&lt;property id=&quot;20300&quot; value=&quot;Slide 6&quot;/&gt;&lt;property id=&quot;20307&quot; value=&quot;674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"/>
</p:tagLst>
</file>

<file path=ppt/theme/theme1.xml><?xml version="1.0" encoding="utf-8"?>
<a:theme xmlns:a="http://schemas.openxmlformats.org/drawingml/2006/main" name="Saeed001">
  <a:themeElements>
    <a:clrScheme name="Saeed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eed001">
      <a:majorFont>
        <a:latin typeface="Arial"/>
        <a:ea typeface=""/>
        <a:cs typeface="B Yagut"/>
      </a:majorFont>
      <a:minorFont>
        <a:latin typeface="Arial"/>
        <a:ea typeface=""/>
        <a:cs typeface="B Yagu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eed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ed0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ed0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ed0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ed0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ed0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ed0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3EFB9E-4741-4DA7-9D27-BF8A22E1A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992B6A-EE69-4B16-9167-EC6345A2D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5FBE55-294D-4C05-8583-FD9009C8092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20413</TotalTime>
  <Words>565</Words>
  <Application>Microsoft Office PowerPoint</Application>
  <PresentationFormat>On-screen Show (4:3)</PresentationFormat>
  <Paragraphs>97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 Yagut</vt:lpstr>
      <vt:lpstr>Wingdings</vt:lpstr>
      <vt:lpstr>Times New Roman</vt:lpstr>
      <vt:lpstr>Saeed001</vt:lpstr>
      <vt:lpstr>گزارش عملکرد اجرای برنامه تحول سلامت</vt:lpstr>
      <vt:lpstr>فهرست مندرجات</vt:lpstr>
      <vt:lpstr>گزارش توصیفی </vt:lpstr>
      <vt:lpstr>گزارش توصیفی(از نمودار استفاده شود) </vt:lpstr>
      <vt:lpstr>گزارش توصیفی(از نمودار استفاده شود) </vt:lpstr>
      <vt:lpstr>گزارش توصیفی(از نمودار استفاده شود) </vt:lpstr>
      <vt:lpstr>گزارش توصیفی(از نمودار استفاده شود) </vt:lpstr>
      <vt:lpstr>گزارش اقدامات انجام شده</vt:lpstr>
      <vt:lpstr>ارایه نوآوری‌ها و تجربیات موفق</vt:lpstr>
      <vt:lpstr> بیان مشکلات اجرایی </vt:lpstr>
      <vt:lpstr>پیشنهادات </vt:lpstr>
      <vt:lpstr>انتظارات از ستاد کشوری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VB6 Upgrade to .Net An Introduction</dc:title>
  <dc:creator>کریمی ، سیدسعید</dc:creator>
  <cp:lastModifiedBy>solaeymani</cp:lastModifiedBy>
  <cp:revision>577</cp:revision>
  <dcterms:created xsi:type="dcterms:W3CDTF">1999-10-04T19:00:12Z</dcterms:created>
  <dcterms:modified xsi:type="dcterms:W3CDTF">2014-07-28T03:52:28Z</dcterms:modified>
</cp:coreProperties>
</file>