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81" r:id="rId6"/>
    <p:sldId id="282" r:id="rId7"/>
    <p:sldId id="261" r:id="rId8"/>
    <p:sldId id="262" r:id="rId9"/>
    <p:sldId id="263" r:id="rId10"/>
    <p:sldId id="264" r:id="rId11"/>
    <p:sldId id="284" r:id="rId12"/>
    <p:sldId id="265" r:id="rId13"/>
    <p:sldId id="266" r:id="rId14"/>
    <p:sldId id="267" r:id="rId15"/>
    <p:sldId id="268" r:id="rId16"/>
    <p:sldId id="269" r:id="rId17"/>
    <p:sldId id="270" r:id="rId18"/>
    <p:sldId id="271" r:id="rId19"/>
    <p:sldId id="272"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15" autoAdjust="0"/>
  </p:normalViewPr>
  <p:slideViewPr>
    <p:cSldViewPr>
      <p:cViewPr>
        <p:scale>
          <a:sx n="60" d="100"/>
          <a:sy n="60" d="100"/>
        </p:scale>
        <p:origin x="-1434" y="-174"/>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Titr" pitchFamily="2" charset="-78"/>
              </a:rPr>
              <a:t>مدیریت بحران و بلایا</a:t>
            </a:r>
            <a:endParaRPr lang="en-US" dirty="0">
              <a:cs typeface="B Titr" pitchFamily="2" charset="-78"/>
            </a:endParaRPr>
          </a:p>
        </p:txBody>
      </p:sp>
      <p:sp>
        <p:nvSpPr>
          <p:cNvPr id="3" name="Content Placeholder 2"/>
          <p:cNvSpPr>
            <a:spLocks noGrp="1"/>
          </p:cNvSpPr>
          <p:nvPr>
            <p:ph idx="1"/>
          </p:nvPr>
        </p:nvSpPr>
        <p:spPr>
          <a:xfrm>
            <a:off x="457200" y="3200401"/>
            <a:ext cx="8229600" cy="1600200"/>
          </a:xfrm>
        </p:spPr>
        <p:txBody>
          <a:bodyPr/>
          <a:lstStyle/>
          <a:p>
            <a:pPr algn="ctr" rtl="1"/>
            <a:r>
              <a:rPr lang="fa-IR" dirty="0" smtClean="0"/>
              <a:t>تهیه و ارائه : یعقوب حیدری </a:t>
            </a:r>
            <a:endParaRPr lang="en-US" dirty="0"/>
          </a:p>
        </p:txBody>
      </p:sp>
    </p:spTree>
    <p:extLst>
      <p:ext uri="{BB962C8B-B14F-4D97-AF65-F5344CB8AC3E}">
        <p14:creationId xmlns:p14="http://schemas.microsoft.com/office/powerpoint/2010/main" xmlns="" val="130182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cs typeface="B Zar" pitchFamily="2" charset="-78"/>
              </a:rPr>
              <a:t>تدوین مکانیسمی برای نظارت بر انجام و استقرار مدیریت بحران</a:t>
            </a:r>
            <a:endParaRPr lang="en-US" dirty="0">
              <a:cs typeface="B Titr"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Zar" pitchFamily="2" charset="-78"/>
              </a:rPr>
              <a:t>برای نمره این سنجه بایستی شاخصهای استقرار مدیریت بحران تدوین و </a:t>
            </a:r>
            <a:r>
              <a:rPr lang="fa-IR" dirty="0" smtClean="0">
                <a:cs typeface="B Zar" pitchFamily="2" charset="-78"/>
              </a:rPr>
              <a:t>تعریف </a:t>
            </a:r>
            <a:r>
              <a:rPr lang="fa-IR" dirty="0" smtClean="0">
                <a:cs typeface="B Zar" pitchFamily="2" charset="-78"/>
              </a:rPr>
              <a:t>شده باشد و  برای هر کدام چک لیست مربوطه تهیه و پایش مدیریتی مداوم صورت گرفته باشد تا مشخص شود که مدیریت بحران استقرار پیدا کرده است </a:t>
            </a:r>
          </a:p>
          <a:p>
            <a:pPr algn="r" rtl="1"/>
            <a:endParaRPr lang="fa-IR" dirty="0" smtClean="0">
              <a:cs typeface="B Zar" pitchFamily="2" charset="-78"/>
            </a:endParaRPr>
          </a:p>
          <a:p>
            <a:pPr algn="r" rtl="1"/>
            <a:r>
              <a:rPr lang="fa-IR" dirty="0" smtClean="0">
                <a:cs typeface="B Zar" pitchFamily="2" charset="-78"/>
              </a:rPr>
              <a:t>شاخصهای </a:t>
            </a:r>
            <a:r>
              <a:rPr lang="fa-IR" dirty="0" smtClean="0">
                <a:cs typeface="B Zar" pitchFamily="2" charset="-78"/>
              </a:rPr>
              <a:t>مورد نظر اینها هستند:</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42844" y="785794"/>
            <a:ext cx="4143404" cy="5357850"/>
          </a:xfrm>
        </p:spPr>
        <p:txBody>
          <a:bodyPr/>
          <a:lstStyle/>
          <a:p>
            <a:pPr marL="457200" indent="-457200" algn="r" rtl="1">
              <a:buNone/>
            </a:pPr>
            <a:r>
              <a:rPr lang="fa-IR" b="1" dirty="0" smtClean="0">
                <a:solidFill>
                  <a:srgbClr val="FF0000"/>
                </a:solidFill>
              </a:rPr>
              <a:t>12. منابع</a:t>
            </a:r>
          </a:p>
          <a:p>
            <a:pPr marL="457200" indent="-457200" algn="r" rtl="1">
              <a:buNone/>
            </a:pPr>
            <a:r>
              <a:rPr lang="fa-IR" b="1" dirty="0" smtClean="0">
                <a:solidFill>
                  <a:srgbClr val="FF0000"/>
                </a:solidFill>
              </a:rPr>
              <a:t>13. ارائه ي خدمات، اولوي تبندي و بازتواني سيستم </a:t>
            </a:r>
          </a:p>
          <a:p>
            <a:pPr marL="457200" indent="-457200" algn="r" rtl="1">
              <a:buNone/>
            </a:pPr>
            <a:r>
              <a:rPr lang="fa-IR" b="1" dirty="0" smtClean="0">
                <a:solidFill>
                  <a:srgbClr val="FF0000"/>
                </a:solidFill>
              </a:rPr>
              <a:t>14. پرسنل</a:t>
            </a:r>
          </a:p>
          <a:p>
            <a:pPr marL="457200" indent="-457200" algn="r" rtl="1">
              <a:buNone/>
            </a:pPr>
            <a:r>
              <a:rPr lang="fa-IR" b="1" dirty="0" smtClean="0">
                <a:solidFill>
                  <a:srgbClr val="FF0000"/>
                </a:solidFill>
              </a:rPr>
              <a:t>15. آموزش</a:t>
            </a:r>
          </a:p>
          <a:p>
            <a:pPr marL="457200" indent="-457200" algn="r" rtl="1">
              <a:buNone/>
            </a:pPr>
            <a:r>
              <a:rPr lang="fa-IR" b="1" dirty="0" smtClean="0">
                <a:solidFill>
                  <a:srgbClr val="FF0000"/>
                </a:solidFill>
              </a:rPr>
              <a:t>16. رديابي بيماران</a:t>
            </a:r>
          </a:p>
          <a:p>
            <a:pPr marL="457200" indent="-457200" algn="r" rtl="1">
              <a:buNone/>
            </a:pPr>
            <a:r>
              <a:rPr lang="fa-IR" b="1" dirty="0" smtClean="0">
                <a:solidFill>
                  <a:srgbClr val="FF0000"/>
                </a:solidFill>
              </a:rPr>
              <a:t>17. برنامه حمايت سلامت روان</a:t>
            </a:r>
          </a:p>
          <a:p>
            <a:pPr marL="457200" indent="-457200" algn="r" rtl="1">
              <a:buNone/>
            </a:pPr>
            <a:r>
              <a:rPr lang="fa-IR" b="1" dirty="0" smtClean="0">
                <a:solidFill>
                  <a:srgbClr val="FF0000"/>
                </a:solidFill>
              </a:rPr>
              <a:t>18. ثبت و رديابي هزينه ها</a:t>
            </a:r>
          </a:p>
          <a:p>
            <a:pPr marL="457200" indent="-457200" algn="r" rtl="1">
              <a:buNone/>
            </a:pPr>
            <a:r>
              <a:rPr lang="fa-IR" b="1" dirty="0" smtClean="0">
                <a:solidFill>
                  <a:srgbClr val="FF0000"/>
                </a:solidFill>
              </a:rPr>
              <a:t>19. سيستم ثبت اطلاعات</a:t>
            </a:r>
          </a:p>
          <a:p>
            <a:pPr marL="457200" indent="-457200" algn="r" rtl="1">
              <a:buNone/>
            </a:pPr>
            <a:r>
              <a:rPr lang="fa-IR" b="1" dirty="0" smtClean="0">
                <a:solidFill>
                  <a:srgbClr val="FF0000"/>
                </a:solidFill>
              </a:rPr>
              <a:t>20. بازگشت به وضعيت عادی</a:t>
            </a:r>
          </a:p>
          <a:p>
            <a:pPr marL="457200" indent="-457200" algn="r" rtl="1">
              <a:buNone/>
            </a:pPr>
            <a:r>
              <a:rPr lang="fa-IR" b="1" dirty="0" smtClean="0">
                <a:solidFill>
                  <a:srgbClr val="FF0000"/>
                </a:solidFill>
              </a:rPr>
              <a:t>21. فاز بعد از عمليات</a:t>
            </a:r>
            <a:endParaRPr lang="en-US" dirty="0">
              <a:solidFill>
                <a:srgbClr val="FF0000"/>
              </a:solidFill>
            </a:endParaRPr>
          </a:p>
        </p:txBody>
      </p:sp>
      <p:sp>
        <p:nvSpPr>
          <p:cNvPr id="8" name="Content Placeholder 7"/>
          <p:cNvSpPr>
            <a:spLocks noGrp="1"/>
          </p:cNvSpPr>
          <p:nvPr>
            <p:ph sz="quarter" idx="4"/>
          </p:nvPr>
        </p:nvSpPr>
        <p:spPr>
          <a:xfrm>
            <a:off x="4500563" y="857232"/>
            <a:ext cx="4500594" cy="5357850"/>
          </a:xfrm>
        </p:spPr>
        <p:txBody>
          <a:bodyPr/>
          <a:lstStyle/>
          <a:p>
            <a:pPr marL="457200" lvl="0" indent="-457200" algn="r" rtl="1">
              <a:buFont typeface="+mj-lt"/>
              <a:buAutoNum type="arabicPeriod"/>
            </a:pPr>
            <a:r>
              <a:rPr lang="fa-IR" sz="2000" b="1" dirty="0" smtClean="0">
                <a:solidFill>
                  <a:srgbClr val="FF0000"/>
                </a:solidFill>
              </a:rPr>
              <a:t>هشدار</a:t>
            </a:r>
            <a:endParaRPr lang="en-US" sz="2000" dirty="0" smtClean="0">
              <a:solidFill>
                <a:srgbClr val="FF0000"/>
              </a:solidFill>
            </a:endParaRPr>
          </a:p>
          <a:p>
            <a:pPr marL="457200" lvl="0" indent="-457200" algn="r" rtl="1">
              <a:buFont typeface="+mj-lt"/>
              <a:buAutoNum type="arabicPeriod"/>
            </a:pPr>
            <a:r>
              <a:rPr lang="fa-IR" sz="2000" b="1" dirty="0" smtClean="0">
                <a:solidFill>
                  <a:srgbClr val="FF0000"/>
                </a:solidFill>
              </a:rPr>
              <a:t>فعال سازي سامانه حادثه در بيمارستان</a:t>
            </a:r>
            <a:endParaRPr lang="en-US" sz="2000" dirty="0" smtClean="0">
              <a:solidFill>
                <a:srgbClr val="FF0000"/>
              </a:solidFill>
            </a:endParaRPr>
          </a:p>
          <a:p>
            <a:pPr marL="457200" indent="-457200" algn="r" rtl="1">
              <a:buFont typeface="+mj-lt"/>
              <a:buAutoNum type="arabicPeriod"/>
            </a:pPr>
            <a:r>
              <a:rPr lang="fa-IR" sz="2000" b="1" dirty="0" smtClean="0">
                <a:solidFill>
                  <a:srgbClr val="FF0000"/>
                </a:solidFill>
              </a:rPr>
              <a:t>ارزيابي وضعيت</a:t>
            </a:r>
            <a:endParaRPr lang="en-US" sz="2000" dirty="0" smtClean="0">
              <a:solidFill>
                <a:srgbClr val="FF0000"/>
              </a:solidFill>
            </a:endParaRPr>
          </a:p>
          <a:p>
            <a:pPr marL="457200" indent="-457200" algn="r" rtl="1">
              <a:buFont typeface="+mj-lt"/>
              <a:buAutoNum type="arabicPeriod"/>
            </a:pPr>
            <a:r>
              <a:rPr lang="fa-IR" sz="2000" b="1" dirty="0" smtClean="0">
                <a:solidFill>
                  <a:srgbClr val="FF0000"/>
                </a:solidFill>
              </a:rPr>
              <a:t>سازمان ها و تشكلهاي همكار</a:t>
            </a:r>
          </a:p>
          <a:p>
            <a:pPr marL="457200" indent="-457200" algn="r" rtl="1">
              <a:buFont typeface="+mj-lt"/>
              <a:buAutoNum type="arabicPeriod"/>
            </a:pPr>
            <a:r>
              <a:rPr lang="fa-IR" sz="2000" b="1" dirty="0" smtClean="0">
                <a:solidFill>
                  <a:srgbClr val="FF0000"/>
                </a:solidFill>
              </a:rPr>
              <a:t>برنامه عملياتي مقابله با حوادث و بلايا</a:t>
            </a:r>
            <a:endParaRPr lang="en-US" sz="2000" dirty="0" smtClean="0">
              <a:solidFill>
                <a:srgbClr val="FF0000"/>
              </a:solidFill>
            </a:endParaRPr>
          </a:p>
          <a:p>
            <a:pPr marL="457200" indent="-457200" algn="r" rtl="1">
              <a:buFont typeface="+mj-lt"/>
              <a:buAutoNum type="arabicPeriod"/>
            </a:pPr>
            <a:r>
              <a:rPr lang="fa-IR" sz="2000" b="1" dirty="0" smtClean="0">
                <a:solidFill>
                  <a:srgbClr val="FF0000"/>
                </a:solidFill>
              </a:rPr>
              <a:t>امنيت و ايمني </a:t>
            </a:r>
          </a:p>
          <a:p>
            <a:pPr marL="457200" indent="-457200" algn="r" rtl="1">
              <a:buFont typeface="+mj-lt"/>
              <a:buAutoNum type="arabicPeriod"/>
            </a:pPr>
            <a:r>
              <a:rPr lang="fa-IR" sz="2000" b="1" dirty="0" smtClean="0">
                <a:solidFill>
                  <a:srgbClr val="FF0000"/>
                </a:solidFill>
              </a:rPr>
              <a:t>ايجاد پناهگاه </a:t>
            </a:r>
            <a:r>
              <a:rPr lang="en-US" sz="2000" b="1" dirty="0" smtClean="0">
                <a:solidFill>
                  <a:srgbClr val="FF0000"/>
                </a:solidFill>
              </a:rPr>
              <a:t>/</a:t>
            </a:r>
            <a:r>
              <a:rPr lang="fa-IR" sz="2000" b="1" dirty="0" smtClean="0">
                <a:solidFill>
                  <a:srgbClr val="FF0000"/>
                </a:solidFill>
              </a:rPr>
              <a:t> تخليه  بيمارستان</a:t>
            </a:r>
          </a:p>
          <a:p>
            <a:pPr marL="457200" indent="-457200" algn="r" rtl="1">
              <a:buFont typeface="+mj-lt"/>
              <a:buAutoNum type="arabicPeriod"/>
            </a:pPr>
            <a:r>
              <a:rPr lang="fa-IR" sz="2000" b="1" dirty="0" smtClean="0">
                <a:solidFill>
                  <a:srgbClr val="FF0000"/>
                </a:solidFill>
              </a:rPr>
              <a:t>گزارش دهي پرسنل</a:t>
            </a:r>
          </a:p>
          <a:p>
            <a:pPr marL="457200" indent="-457200" algn="r" rtl="1">
              <a:buFont typeface="+mj-lt"/>
              <a:buAutoNum type="arabicPeriod"/>
            </a:pPr>
            <a:r>
              <a:rPr lang="fa-IR" sz="2000" b="1" dirty="0" smtClean="0">
                <a:solidFill>
                  <a:srgbClr val="FF0000"/>
                </a:solidFill>
              </a:rPr>
              <a:t>رسانه ها و اطلاع رساني عمومي</a:t>
            </a:r>
          </a:p>
          <a:p>
            <a:pPr marL="457200" indent="-457200" algn="r" rtl="1">
              <a:buNone/>
            </a:pPr>
            <a:r>
              <a:rPr lang="fa-IR" sz="2000" b="1" dirty="0" smtClean="0">
                <a:solidFill>
                  <a:srgbClr val="FF0000"/>
                </a:solidFill>
              </a:rPr>
              <a:t>10 . عمليات</a:t>
            </a:r>
          </a:p>
          <a:p>
            <a:pPr marL="457200" indent="-457200" algn="r" rtl="1">
              <a:buNone/>
            </a:pPr>
            <a:r>
              <a:rPr lang="fa-IR" sz="2000" b="1" dirty="0" smtClean="0">
                <a:solidFill>
                  <a:srgbClr val="FF0000"/>
                </a:solidFill>
              </a:rPr>
              <a:t>11 . اطلاع رساني به بيماران، همراهان و ملاقا ت كنندگان آنها</a:t>
            </a:r>
            <a:endParaRPr lang="en-US" sz="20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cs typeface="B Zar" pitchFamily="2" charset="-78"/>
              </a:rPr>
              <a:t>تعیین و اعطای میزان اختیارات به اعضای پاسخگوی اضطراری</a:t>
            </a:r>
            <a:endParaRPr lang="en-US" dirty="0">
              <a:cs typeface="B Titr"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Zar" pitchFamily="2" charset="-78"/>
              </a:rPr>
              <a:t>تدوین خط مشی روش پاسخگویی و فعالسازی سیستم مدیریت بحرام که درآن میزان اختیار و فعالسازی و گسترش سیستم مدیریت بحران در ساعات اولیه و ساعات بعدی مشخص شده باشد</a:t>
            </a:r>
          </a:p>
          <a:p>
            <a:pPr algn="r" rtl="1"/>
            <a:r>
              <a:rPr lang="fa-IR" dirty="0" smtClean="0">
                <a:cs typeface="B Zar" pitchFamily="2" charset="-78"/>
              </a:rPr>
              <a:t>در این خط مشی فرماندهان اولیه مستقر در بیمارستان از جمله سوپروایزر های بالینی و مدیر کشیک و همچنین سوپروایزر اورژانس و سایر مسئول سیفتها تا چه حد از اختیار و آزادی عمل در تصمیم گیری برخوردار بوده باید مشخص باشد</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b="1" dirty="0" smtClean="0">
                <a:cs typeface="B Zar" pitchFamily="2" charset="-78"/>
              </a:rPr>
              <a:t>اطلاع رسانی و آموزش وظایف محوله</a:t>
            </a:r>
            <a:endParaRPr lang="en-US" dirty="0">
              <a:cs typeface="B Titr"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Zar" pitchFamily="2" charset="-78"/>
              </a:rPr>
              <a:t>تدوین خط مشی چگونگی آموزش و آشنا سازی پرسنل با بحران</a:t>
            </a:r>
          </a:p>
          <a:p>
            <a:pPr algn="r" rtl="1"/>
            <a:r>
              <a:rPr lang="fa-IR" dirty="0" smtClean="0">
                <a:cs typeface="B Zar" pitchFamily="2" charset="-78"/>
              </a:rPr>
              <a:t>آشنا نموده پرسنل با شرح وظایف</a:t>
            </a:r>
          </a:p>
          <a:p>
            <a:pPr algn="r" rtl="1"/>
            <a:r>
              <a:rPr lang="fa-IR" dirty="0" smtClean="0">
                <a:cs typeface="B Zar" pitchFamily="2" charset="-78"/>
              </a:rPr>
              <a:t>اطمینان از یادگیری و آگاهی به شرح وظایف </a:t>
            </a:r>
          </a:p>
          <a:p>
            <a:pPr algn="r" rtl="1"/>
            <a:r>
              <a:rPr lang="fa-IR" dirty="0" smtClean="0">
                <a:cs typeface="B Zar" pitchFamily="2" charset="-78"/>
              </a:rPr>
              <a:t>تعیین شاخص برای آگاهی به شرح وظایف</a:t>
            </a:r>
          </a:p>
          <a:p>
            <a:pPr algn="r" rtl="1"/>
            <a:r>
              <a:rPr lang="fa-IR" dirty="0" smtClean="0">
                <a:cs typeface="B Zar" pitchFamily="2" charset="-78"/>
              </a:rPr>
              <a:t>تعیین شاخصهای اثر بخشی آشنایی با شرح وظایف</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cs typeface="B Zar" pitchFamily="2" charset="-78"/>
              </a:rPr>
              <a:t>تدوین برنامه سیستم هشدار  و نحوه  فعال سازی مدیریت بحران</a:t>
            </a:r>
            <a:endParaRPr lang="en-US" dirty="0">
              <a:cs typeface="B Titr"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Zar" pitchFamily="2" charset="-78"/>
              </a:rPr>
              <a:t>خط مشی نحوه فعال سازی سیستم مدیریت بحران بیمارستان</a:t>
            </a:r>
          </a:p>
          <a:p>
            <a:pPr algn="r" rtl="1"/>
            <a:r>
              <a:rPr lang="fa-IR" dirty="0" smtClean="0">
                <a:cs typeface="B Zar" pitchFamily="2" charset="-78"/>
              </a:rPr>
              <a:t>معیارهای بحران برای فعال سازی سیستم مدیریت چیست</a:t>
            </a:r>
          </a:p>
          <a:p>
            <a:pPr algn="r" rtl="1"/>
            <a:r>
              <a:rPr lang="fa-IR" dirty="0" smtClean="0">
                <a:cs typeface="B Zar" pitchFamily="2" charset="-78"/>
              </a:rPr>
              <a:t>سطوح بحران تعریف شده باشد</a:t>
            </a:r>
          </a:p>
          <a:p>
            <a:pPr algn="r" rtl="1"/>
            <a:r>
              <a:rPr lang="fa-IR" dirty="0" smtClean="0">
                <a:cs typeface="B Zar" pitchFamily="2" charset="-78"/>
              </a:rPr>
              <a:t>میزان فعال سازی سیستم مدیریت بحران در هر سطح از بحران </a:t>
            </a:r>
          </a:p>
          <a:p>
            <a:pPr algn="r" rtl="1"/>
            <a:r>
              <a:rPr lang="fa-IR" dirty="0" smtClean="0">
                <a:cs typeface="B Zar" pitchFamily="2" charset="-78"/>
              </a:rPr>
              <a:t>تصمیم بر گسترش و فعالسازی سیستم مدیریت با کیست</a:t>
            </a:r>
          </a:p>
          <a:p>
            <a:pPr algn="r" rtl="1"/>
            <a:r>
              <a:rPr lang="fa-IR" dirty="0" smtClean="0">
                <a:cs typeface="B Zar" pitchFamily="2" charset="-78"/>
              </a:rPr>
              <a:t>تصمیم بر اعلام ختم بحران بر چه مبنایی استوار است </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cs typeface="B Zar" pitchFamily="2" charset="-78"/>
              </a:rPr>
              <a:t>سازماندهی کلیه نیروهای بیمارستان در قالب تیمهای درمان اضطراری </a:t>
            </a:r>
            <a:endParaRPr lang="en-US" dirty="0">
              <a:cs typeface="B Titr"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Zar" pitchFamily="2" charset="-78"/>
              </a:rPr>
              <a:t>استفاده بهینه از نیروهای موجود</a:t>
            </a:r>
          </a:p>
          <a:p>
            <a:pPr algn="r" rtl="1"/>
            <a:r>
              <a:rPr lang="fa-IR" dirty="0" smtClean="0">
                <a:cs typeface="B Zar" pitchFamily="2" charset="-78"/>
              </a:rPr>
              <a:t>سازماندهی نیروها بر اساس فرآیند بحران یا نوع بحران یا تخصصهای مربوطه</a:t>
            </a:r>
          </a:p>
          <a:p>
            <a:pPr algn="r" rtl="1"/>
            <a:r>
              <a:rPr lang="fa-IR" dirty="0" smtClean="0">
                <a:cs typeface="B Zar" pitchFamily="2" charset="-78"/>
              </a:rPr>
              <a:t>آشنا شدن این نیروها با شرح وظایف</a:t>
            </a:r>
          </a:p>
          <a:p>
            <a:pPr algn="r" rtl="1"/>
            <a:r>
              <a:rPr lang="fa-IR" dirty="0" smtClean="0">
                <a:cs typeface="B Zar" pitchFamily="2" charset="-78"/>
              </a:rPr>
              <a:t>تدوین و ابلاغ شرح وظایف و انتظارات سیستم از آنان</a:t>
            </a:r>
          </a:p>
          <a:p>
            <a:pPr algn="r" rtl="1"/>
            <a:r>
              <a:rPr lang="fa-IR" dirty="0" smtClean="0">
                <a:cs typeface="B Zar" pitchFamily="2" charset="-78"/>
              </a:rPr>
              <a:t>اطمینان از توانایی ارائه خدمت در شرایط بحران توسط این افراد</a:t>
            </a:r>
          </a:p>
          <a:p>
            <a:pPr algn="r" rtl="1"/>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05000"/>
          </a:xfrm>
        </p:spPr>
        <p:txBody>
          <a:bodyPr>
            <a:normAutofit fontScale="90000"/>
          </a:bodyPr>
          <a:lstStyle/>
          <a:p>
            <a:pPr rtl="1"/>
            <a:r>
              <a:rPr lang="fa-IR" b="1" dirty="0" smtClean="0">
                <a:cs typeface="B Zar" pitchFamily="2" charset="-78"/>
              </a:rPr>
              <a:t>تدوین خط مشی و نجوه اجرای برنامه های آموزشی مدیریت بحران  و آگاهی پرسنل  از نقشها و وظایف خود در برنامه (پیشگیری  - مقابله )</a:t>
            </a:r>
            <a:endParaRPr lang="en-US" dirty="0">
              <a:cs typeface="B Titr" pitchFamily="2" charset="-78"/>
            </a:endParaRPr>
          </a:p>
        </p:txBody>
      </p:sp>
      <p:sp>
        <p:nvSpPr>
          <p:cNvPr id="3" name="Content Placeholder 2"/>
          <p:cNvSpPr>
            <a:spLocks noGrp="1"/>
          </p:cNvSpPr>
          <p:nvPr>
            <p:ph idx="1"/>
          </p:nvPr>
        </p:nvSpPr>
        <p:spPr>
          <a:xfrm>
            <a:off x="457200" y="2209800"/>
            <a:ext cx="8229600" cy="3916363"/>
          </a:xfrm>
        </p:spPr>
        <p:txBody>
          <a:bodyPr>
            <a:normAutofit lnSpcReduction="10000"/>
          </a:bodyPr>
          <a:lstStyle/>
          <a:p>
            <a:pPr algn="r" rtl="1"/>
            <a:r>
              <a:rPr lang="fa-IR" dirty="0" smtClean="0">
                <a:cs typeface="B Zar" pitchFamily="2" charset="-78"/>
              </a:rPr>
              <a:t>پیاده سازی دو اصل مهم از اصول مدیریت بحران در بیمارستان</a:t>
            </a:r>
          </a:p>
          <a:p>
            <a:pPr algn="r" rtl="1"/>
            <a:endParaRPr lang="fa-IR" dirty="0" smtClean="0">
              <a:cs typeface="B Zar" pitchFamily="2" charset="-78"/>
            </a:endParaRPr>
          </a:p>
          <a:p>
            <a:pPr algn="r" rtl="1"/>
            <a:r>
              <a:rPr lang="fa-IR" dirty="0" smtClean="0">
                <a:cs typeface="B Zar" pitchFamily="2" charset="-78"/>
              </a:rPr>
              <a:t>اصل پیشگیری </a:t>
            </a:r>
          </a:p>
          <a:p>
            <a:pPr algn="r" rtl="1"/>
            <a:r>
              <a:rPr lang="fa-IR" dirty="0" smtClean="0">
                <a:cs typeface="B Zar" pitchFamily="2" charset="-78"/>
              </a:rPr>
              <a:t>اصل مقابله</a:t>
            </a:r>
          </a:p>
          <a:p>
            <a:pPr algn="r" rtl="1"/>
            <a:endParaRPr lang="fa-IR" dirty="0" smtClean="0">
              <a:cs typeface="B Zar" pitchFamily="2" charset="-78"/>
            </a:endParaRPr>
          </a:p>
          <a:p>
            <a:pPr algn="r" rtl="1"/>
            <a:r>
              <a:rPr lang="fa-IR" dirty="0" smtClean="0">
                <a:cs typeface="B Zar" pitchFamily="2" charset="-78"/>
              </a:rPr>
              <a:t>با در نظر گرفتن شاخصهای 22 گانه مدیریت بحران این دو اصل استقرار یافته باشد</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cs typeface="B Zar" pitchFamily="2" charset="-78"/>
              </a:rPr>
              <a:t>تدوین خط مشی و روش برگزاری مانورهای مختلف بر حسب مخاطرات اولویت بندی شده خصوصا تخلیه</a:t>
            </a:r>
            <a:endParaRPr lang="en-US" dirty="0">
              <a:cs typeface="B Titr"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Zar" pitchFamily="2" charset="-78"/>
              </a:rPr>
              <a:t>برای اطمینان از آگاهی نیروهای پاسخگوی بحران بهترین شیوه تمرین و تکرار است که با انواع روشهای تمرین و مانور می توان به ایم اصل رسید</a:t>
            </a:r>
          </a:p>
          <a:p>
            <a:pPr algn="r" rtl="1"/>
            <a:endParaRPr lang="fa-IR" dirty="0" smtClean="0">
              <a:cs typeface="B Zar" pitchFamily="2" charset="-78"/>
            </a:endParaRPr>
          </a:p>
          <a:p>
            <a:pPr algn="r" rtl="1"/>
            <a:r>
              <a:rPr lang="fa-IR" dirty="0" smtClean="0">
                <a:cs typeface="B Zar" pitchFamily="2" charset="-78"/>
              </a:rPr>
              <a:t>برای این منظور باید بیمارستان خط مشی خود را در شیوه آموزش و افزایش توانمندی و کسب مهارتهای لازم چه از طریق شیوه های تئوریک و چه از طریق روشهای عملیاتی تدوین نماید </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143000"/>
          </a:xfrm>
        </p:spPr>
        <p:txBody>
          <a:bodyPr>
            <a:noAutofit/>
          </a:bodyPr>
          <a:lstStyle/>
          <a:p>
            <a:pPr rtl="1"/>
            <a:r>
              <a:rPr lang="fa-IR" sz="3600" b="1" dirty="0" smtClean="0">
                <a:cs typeface="B Zar" pitchFamily="2" charset="-78"/>
              </a:rPr>
              <a:t>تشکیل دو کمیته تریاژ و تعیین تکلیف بیمار تحت عنوان ساب کمیته بحران و بلایا و تهیه مستندات و صورتجلسات آن</a:t>
            </a:r>
            <a:endParaRPr lang="en-US" sz="3600" dirty="0">
              <a:cs typeface="B Titr" pitchFamily="2" charset="-78"/>
            </a:endParaRPr>
          </a:p>
        </p:txBody>
      </p:sp>
      <p:sp>
        <p:nvSpPr>
          <p:cNvPr id="3" name="Content Placeholder 2"/>
          <p:cNvSpPr>
            <a:spLocks noGrp="1"/>
          </p:cNvSpPr>
          <p:nvPr>
            <p:ph idx="1"/>
          </p:nvPr>
        </p:nvSpPr>
        <p:spPr/>
        <p:txBody>
          <a:bodyPr>
            <a:normAutofit lnSpcReduction="10000"/>
          </a:bodyPr>
          <a:lstStyle/>
          <a:p>
            <a:pPr algn="r" rtl="1"/>
            <a:r>
              <a:rPr lang="fa-IR" dirty="0" smtClean="0">
                <a:cs typeface="B Zar" pitchFamily="2" charset="-78"/>
              </a:rPr>
              <a:t>فعال سازی دو ساب کمیته:</a:t>
            </a:r>
          </a:p>
          <a:p>
            <a:pPr algn="r" rtl="1"/>
            <a:r>
              <a:rPr lang="fa-IR" dirty="0" smtClean="0">
                <a:cs typeface="B Zar" pitchFamily="2" charset="-78"/>
              </a:rPr>
              <a:t>کمیته تریاژ: اعضا. خط مشی . تقویم جلسات . صورتجلسات . اقدامات اصلاحی . پیگیریهای . نتایج حاصله. </a:t>
            </a:r>
          </a:p>
          <a:p>
            <a:pPr algn="r" rtl="1"/>
            <a:endParaRPr lang="fa-IR" dirty="0" smtClean="0">
              <a:cs typeface="B Zar" pitchFamily="2" charset="-78"/>
            </a:endParaRPr>
          </a:p>
          <a:p>
            <a:pPr algn="r" rtl="1"/>
            <a:endParaRPr lang="fa-IR" dirty="0" smtClean="0">
              <a:cs typeface="B Zar" pitchFamily="2" charset="-78"/>
            </a:endParaRPr>
          </a:p>
          <a:p>
            <a:pPr algn="r" rtl="1"/>
            <a:r>
              <a:rPr lang="fa-IR" dirty="0" smtClean="0">
                <a:cs typeface="B Zar" pitchFamily="2" charset="-78"/>
              </a:rPr>
              <a:t>کمیته تعیین تکلیف: اعضا. خط مشی . تقویم جلسات . صورتجلسات . اقدامات اصلاحی . پیگیریهای . نتایج حاصله. سنجش میزان درصد بیماران تعیین تکلیف شده از قبل و بعد از فعال سازی و مقایسه و نتایج حاصله</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cs typeface="B Zar" pitchFamily="2" charset="-78"/>
              </a:rPr>
              <a:t>برگزاری منظم جلسات کمیته بحران و بلایا طبق برنامه</a:t>
            </a:r>
            <a:endParaRPr lang="en-US" dirty="0">
              <a:cs typeface="B Titr"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Zar" pitchFamily="2" charset="-78"/>
              </a:rPr>
              <a:t>اعضای اصلی و سیاستگذار کمیته . اعضای چارت عمومی</a:t>
            </a:r>
          </a:p>
          <a:p>
            <a:pPr algn="r" rtl="1"/>
            <a:r>
              <a:rPr lang="fa-IR" dirty="0" smtClean="0">
                <a:cs typeface="B Zar" pitchFamily="2" charset="-78"/>
              </a:rPr>
              <a:t>اعضای تیمهای درمان اضطراری و پاسخگو معلوم باشد</a:t>
            </a:r>
          </a:p>
          <a:p>
            <a:pPr algn="r" rtl="1"/>
            <a:r>
              <a:rPr lang="fa-IR" dirty="0" smtClean="0">
                <a:cs typeface="B Zar" pitchFamily="2" charset="-78"/>
              </a:rPr>
              <a:t>تقویم برگزاری جلسات . لیست اعضای حاضر در جلسه با مستندات لازم. مصوبات. جدول عملیاتی برای اجرای مصوبات . پایش و نظارت بر اجرا . نتایج حاصله . اقدامات اصلاحی برای مصوباتی که اجرا نشده . ممیزی و ارزیابی های مداوم از پیشرفت بر اساس چک لیستهای تدوین شده و شاخصهای بیست و یک گانه گفته شده</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pPr rtl="1"/>
            <a:r>
              <a:rPr lang="fa-IR" sz="3200" dirty="0" smtClean="0"/>
              <a:t>اقداماتی </a:t>
            </a:r>
            <a:r>
              <a:rPr lang="fa-IR" sz="3200" dirty="0"/>
              <a:t>که در راستای جاری </a:t>
            </a:r>
            <a:r>
              <a:rPr lang="fa-IR" sz="3200" dirty="0" smtClean="0"/>
              <a:t>سازی این سنجه </a:t>
            </a:r>
            <a:r>
              <a:rPr lang="fa-IR" sz="3200" dirty="0"/>
              <a:t>انجام </a:t>
            </a:r>
            <a:r>
              <a:rPr lang="fa-IR" sz="3200" dirty="0" smtClean="0"/>
              <a:t>شود </a:t>
            </a:r>
            <a:endParaRPr lang="en-US" sz="3200" dirty="0">
              <a:cs typeface="B Titr" pitchFamily="2" charset="-78"/>
            </a:endParaRPr>
          </a:p>
        </p:txBody>
      </p:sp>
      <p:sp>
        <p:nvSpPr>
          <p:cNvPr id="3" name="Content Placeholder 2"/>
          <p:cNvSpPr>
            <a:spLocks noGrp="1"/>
          </p:cNvSpPr>
          <p:nvPr>
            <p:ph idx="1"/>
          </p:nvPr>
        </p:nvSpPr>
        <p:spPr>
          <a:xfrm>
            <a:off x="228600" y="1371600"/>
            <a:ext cx="8686800" cy="5257800"/>
          </a:xfrm>
        </p:spPr>
        <p:txBody>
          <a:bodyPr>
            <a:noAutofit/>
          </a:bodyPr>
          <a:lstStyle/>
          <a:p>
            <a:pPr algn="r" rtl="1"/>
            <a:r>
              <a:rPr lang="fa-IR" sz="1700" b="1" dirty="0" smtClean="0">
                <a:cs typeface="B Zar" pitchFamily="2" charset="-78"/>
              </a:rPr>
              <a:t>بررسی و تعیین بحرانها و بلایا محتمل در منطقه</a:t>
            </a:r>
          </a:p>
          <a:p>
            <a:pPr algn="r" rtl="1"/>
            <a:r>
              <a:rPr lang="fa-IR" sz="1700" b="1" dirty="0" smtClean="0">
                <a:cs typeface="B Zar" pitchFamily="2" charset="-78"/>
              </a:rPr>
              <a:t>تدوین برنامه مستند جهت مقابله با بلایا</a:t>
            </a:r>
          </a:p>
          <a:p>
            <a:pPr algn="r" rtl="1"/>
            <a:r>
              <a:rPr lang="fa-IR" sz="1700" b="1" dirty="0" smtClean="0">
                <a:cs typeface="B Zar" pitchFamily="2" charset="-78"/>
              </a:rPr>
              <a:t>تشکیل ساختار مدیریت بحران در بیمارستان</a:t>
            </a:r>
          </a:p>
          <a:p>
            <a:pPr algn="r" rtl="1"/>
            <a:r>
              <a:rPr lang="fa-IR" sz="1700" b="1" dirty="0" smtClean="0">
                <a:cs typeface="B Zar" pitchFamily="2" charset="-78"/>
              </a:rPr>
              <a:t>تعیین رده های جانشین </a:t>
            </a:r>
          </a:p>
          <a:p>
            <a:pPr algn="r" rtl="1"/>
            <a:r>
              <a:rPr lang="fa-IR" sz="1700" b="1" dirty="0" smtClean="0">
                <a:cs typeface="B Zar" pitchFamily="2" charset="-78"/>
              </a:rPr>
              <a:t>تدوین خط مشی و برنامه فراخوان اعضای تیمهای پاسخگو</a:t>
            </a:r>
          </a:p>
          <a:p>
            <a:pPr algn="r" rtl="1"/>
            <a:r>
              <a:rPr lang="fa-IR" sz="1700" b="1" dirty="0" smtClean="0">
                <a:cs typeface="B Zar" pitchFamily="2" charset="-78"/>
              </a:rPr>
              <a:t>تدوین مکانیسمی برای نظارت بر انجام و استقرار مدیریت بحران</a:t>
            </a:r>
          </a:p>
          <a:p>
            <a:pPr algn="r" rtl="1"/>
            <a:r>
              <a:rPr lang="fa-IR" sz="1700" b="1" dirty="0" smtClean="0">
                <a:cs typeface="B Zar" pitchFamily="2" charset="-78"/>
              </a:rPr>
              <a:t>تعیین و اعطای میزان اختیارات به اعضای پاسخگوی اضطراری</a:t>
            </a:r>
          </a:p>
          <a:p>
            <a:pPr algn="r" rtl="1"/>
            <a:r>
              <a:rPr lang="fa-IR" sz="1700" b="1" dirty="0" smtClean="0">
                <a:cs typeface="B Zar" pitchFamily="2" charset="-78"/>
              </a:rPr>
              <a:t>اطلاع رسانی و آموزش وظایف محوله</a:t>
            </a:r>
          </a:p>
          <a:p>
            <a:pPr algn="r" rtl="1"/>
            <a:r>
              <a:rPr lang="fa-IR" sz="1700" b="1" dirty="0" smtClean="0">
                <a:cs typeface="B Zar" pitchFamily="2" charset="-78"/>
              </a:rPr>
              <a:t>تدوین برنامه سیستم </a:t>
            </a:r>
            <a:r>
              <a:rPr lang="fa-IR" sz="1700" b="1" dirty="0">
                <a:cs typeface="B Zar" pitchFamily="2" charset="-78"/>
              </a:rPr>
              <a:t>هشدار </a:t>
            </a:r>
            <a:r>
              <a:rPr lang="fa-IR" sz="1700" b="1" dirty="0" smtClean="0">
                <a:cs typeface="B Zar" pitchFamily="2" charset="-78"/>
              </a:rPr>
              <a:t> و نحوه  فعال سازی مدیریت بحران</a:t>
            </a:r>
          </a:p>
          <a:p>
            <a:pPr algn="r" rtl="1"/>
            <a:r>
              <a:rPr lang="fa-IR" sz="1700" b="1" dirty="0" smtClean="0">
                <a:cs typeface="B Zar" pitchFamily="2" charset="-78"/>
              </a:rPr>
              <a:t>سازماندهی کلیه نیروهای بیمارستان در قالب تیمهای درمان اضطراری </a:t>
            </a:r>
          </a:p>
          <a:p>
            <a:pPr algn="r" rtl="1"/>
            <a:r>
              <a:rPr lang="fa-IR" sz="1700" b="1" dirty="0" smtClean="0">
                <a:cs typeface="B Zar" pitchFamily="2" charset="-78"/>
              </a:rPr>
              <a:t>تدوین خط مشی و نجوه اجرای برنامه های آموزشی مدیریت بحران  و آگاهی پرسنل  از نقشها و وظایف خود در برنامه (پیشگیری  - مقابله )</a:t>
            </a:r>
          </a:p>
          <a:p>
            <a:pPr algn="r" rtl="1"/>
            <a:r>
              <a:rPr lang="fa-IR" sz="1700" b="1" dirty="0" smtClean="0">
                <a:cs typeface="B Zar" pitchFamily="2" charset="-78"/>
              </a:rPr>
              <a:t>تدوین خط مشی و روش برگزاری </a:t>
            </a:r>
            <a:r>
              <a:rPr lang="fa-IR" sz="1700" b="1" dirty="0">
                <a:cs typeface="B Zar" pitchFamily="2" charset="-78"/>
              </a:rPr>
              <a:t>مانورهای مختلف بر حسب مخاطرات اولویت بندی </a:t>
            </a:r>
            <a:r>
              <a:rPr lang="fa-IR" sz="1700" b="1" dirty="0" smtClean="0">
                <a:cs typeface="B Zar" pitchFamily="2" charset="-78"/>
              </a:rPr>
              <a:t>شده خصوصا تخلیه</a:t>
            </a:r>
          </a:p>
          <a:p>
            <a:pPr algn="r" rtl="1"/>
            <a:r>
              <a:rPr lang="fa-IR" sz="1700" b="1" dirty="0" smtClean="0">
                <a:cs typeface="B Zar" pitchFamily="2" charset="-78"/>
              </a:rPr>
              <a:t>تشکیل دو کمیته تریاژ و تعیین تکلیف بیمار تحت عنوان ساب کمیته بحران و بلایا و تهیه مستندات و صورتجلسات آن</a:t>
            </a:r>
          </a:p>
          <a:p>
            <a:pPr algn="r" rtl="1"/>
            <a:r>
              <a:rPr lang="fa-IR" sz="1700" b="1" dirty="0" smtClean="0">
                <a:cs typeface="B Zar" pitchFamily="2" charset="-78"/>
              </a:rPr>
              <a:t>برگزاری منظم جلسات کمیته بحران و بلایا طبق برنامه</a:t>
            </a:r>
            <a:endParaRPr lang="fa-IR" sz="1700" b="1" dirty="0">
              <a:cs typeface="B Zar" pitchFamily="2" charset="-78"/>
            </a:endParaRPr>
          </a:p>
          <a:p>
            <a:pPr algn="r" rtl="1"/>
            <a:endParaRPr lang="en-US" sz="1700" b="1" dirty="0">
              <a:cs typeface="B Zar" pitchFamily="2" charset="-78"/>
            </a:endParaRPr>
          </a:p>
        </p:txBody>
      </p:sp>
    </p:spTree>
    <p:extLst>
      <p:ext uri="{BB962C8B-B14F-4D97-AF65-F5344CB8AC3E}">
        <p14:creationId xmlns:p14="http://schemas.microsoft.com/office/powerpoint/2010/main" xmlns="" val="1830554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rmAutofit/>
          </a:bodyPr>
          <a:lstStyle/>
          <a:p>
            <a:pPr rtl="1"/>
            <a:r>
              <a:rPr lang="fa-IR" dirty="0" smtClean="0">
                <a:cs typeface="B Titr" pitchFamily="2" charset="-78"/>
              </a:rPr>
              <a:t>با تشکر از صبر و حوصله شما عزیزان</a:t>
            </a:r>
            <a:endParaRPr lang="en-US" dirty="0">
              <a:cs typeface="B Tit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b="1" dirty="0" smtClean="0">
                <a:cs typeface="B Zar" pitchFamily="2" charset="-78"/>
              </a:rPr>
              <a:t>بررسی و تعیین بحرانها و بلایا محتمل در منطقه</a:t>
            </a:r>
            <a:endParaRPr lang="en-US" dirty="0">
              <a:cs typeface="B Titr" pitchFamily="2" charset="-78"/>
            </a:endParaRPr>
          </a:p>
        </p:txBody>
      </p:sp>
      <p:sp>
        <p:nvSpPr>
          <p:cNvPr id="3" name="Content Placeholder 2"/>
          <p:cNvSpPr>
            <a:spLocks noGrp="1"/>
          </p:cNvSpPr>
          <p:nvPr>
            <p:ph idx="1"/>
          </p:nvPr>
        </p:nvSpPr>
        <p:spPr/>
        <p:txBody>
          <a:bodyPr/>
          <a:lstStyle/>
          <a:p>
            <a:pPr algn="r" rtl="1"/>
            <a:r>
              <a:rPr lang="fa-IR" dirty="0" smtClean="0">
                <a:cs typeface="B Zar" pitchFamily="2" charset="-78"/>
              </a:rPr>
              <a:t>ارزیابی محیط شهر  و وجود منابع مخاطره آمیز در شهر از جمله کارخانه جات و مواد مختلف خطرناک در سطح شهر و اطراف</a:t>
            </a:r>
          </a:p>
          <a:p>
            <a:pPr algn="r" rtl="1"/>
            <a:r>
              <a:rPr lang="fa-IR" dirty="0" smtClean="0">
                <a:cs typeface="B Zar" pitchFamily="2" charset="-78"/>
              </a:rPr>
              <a:t>ارزیابی محیط بیمارستان و تعیین مخاطرات </a:t>
            </a:r>
          </a:p>
          <a:p>
            <a:pPr algn="r" rtl="1"/>
            <a:r>
              <a:rPr lang="fa-IR" dirty="0" smtClean="0">
                <a:cs typeface="B Zar" pitchFamily="2" charset="-78"/>
              </a:rPr>
              <a:t>با روش علمی تحلیل و تعیین میزان ریسک هر مخاطره</a:t>
            </a:r>
          </a:p>
          <a:p>
            <a:pPr algn="r" rtl="1"/>
            <a:r>
              <a:rPr lang="fa-IR" dirty="0" smtClean="0">
                <a:cs typeface="B Zar" pitchFamily="2" charset="-78"/>
              </a:rPr>
              <a:t>اولویت بندی مخاطران با در نظر گرفتن میزان ریسک هر مخاطره</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b="1" dirty="0" smtClean="0">
                <a:cs typeface="B Zar" pitchFamily="2" charset="-78"/>
              </a:rPr>
              <a:t>تدوین برنامه مستند جهت مقابله با بلایا</a:t>
            </a:r>
            <a:endParaRPr lang="en-US" dirty="0">
              <a:cs typeface="B Titr" pitchFamily="2" charset="-78"/>
            </a:endParaRPr>
          </a:p>
        </p:txBody>
      </p:sp>
      <p:sp>
        <p:nvSpPr>
          <p:cNvPr id="3" name="Content Placeholder 2"/>
          <p:cNvSpPr>
            <a:spLocks noGrp="1"/>
          </p:cNvSpPr>
          <p:nvPr>
            <p:ph idx="1"/>
          </p:nvPr>
        </p:nvSpPr>
        <p:spPr>
          <a:xfrm>
            <a:off x="304800" y="1600200"/>
            <a:ext cx="8382000" cy="4525963"/>
          </a:xfrm>
        </p:spPr>
        <p:txBody>
          <a:bodyPr>
            <a:normAutofit/>
          </a:bodyPr>
          <a:lstStyle/>
          <a:p>
            <a:pPr algn="r" rtl="1"/>
            <a:r>
              <a:rPr lang="fa-IR" dirty="0" smtClean="0">
                <a:cs typeface="B Zar" pitchFamily="2" charset="-78"/>
              </a:rPr>
              <a:t>اجرای بند اول و دوم اصول مدیریت بحران (پیشگیری و آمادگی )</a:t>
            </a:r>
          </a:p>
          <a:p>
            <a:pPr algn="r" rtl="1"/>
            <a:r>
              <a:rPr lang="fa-IR" dirty="0" smtClean="0">
                <a:cs typeface="B Zar" pitchFamily="2" charset="-78"/>
              </a:rPr>
              <a:t>تدوین برنامه ها و استراتژیهای پیشگیری و پاسخ به هر مخاطره </a:t>
            </a:r>
          </a:p>
          <a:p>
            <a:pPr algn="r" rtl="1"/>
            <a:endParaRPr lang="fa-IR" dirty="0" smtClean="0">
              <a:cs typeface="B Zar" pitchFamily="2" charset="-78"/>
            </a:endParaRPr>
          </a:p>
          <a:p>
            <a:pPr algn="r" rtl="1"/>
            <a:r>
              <a:rPr lang="fa-IR" dirty="0" smtClean="0">
                <a:cs typeface="B Zar" pitchFamily="2" charset="-78"/>
              </a:rPr>
              <a:t>مثال : اسلاید بعدی</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1190" y="303550"/>
          <a:ext cx="8915400" cy="6807873"/>
        </p:xfrm>
        <a:graphic>
          <a:graphicData uri="http://schemas.openxmlformats.org/drawingml/2006/table">
            <a:tbl>
              <a:tblPr rtl="1"/>
              <a:tblGrid>
                <a:gridCol w="979765"/>
                <a:gridCol w="910114"/>
                <a:gridCol w="2698142"/>
                <a:gridCol w="3119173"/>
                <a:gridCol w="1208206"/>
              </a:tblGrid>
              <a:tr h="508914">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rPr>
                        <a:t>مشکلات احتمالی </a:t>
                      </a:r>
                      <a:endParaRPr kumimoji="0" lang="en-US" sz="1400" b="1" i="0" u="none" strike="noStrike" cap="none" normalizeH="0" baseline="0" dirty="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rPr>
                        <a:t>دلایل </a:t>
                      </a:r>
                      <a:endParaRPr kumimoji="0" lang="en-US" sz="1400" b="1" i="0" u="none" strike="noStrike" cap="none" normalizeH="0" baseline="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rPr>
                        <a:t>استراتژیهای پیشگیرانه </a:t>
                      </a:r>
                      <a:endParaRPr kumimoji="0" lang="en-US" sz="1400" b="1" i="0" u="none" strike="noStrike" cap="none" normalizeH="0" baseline="0" dirty="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1400" b="1" i="0" u="none" strike="noStrike" cap="none" normalizeH="0" baseline="0" dirty="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rPr>
                        <a:t>استراتژیهای پاسخ و بهبودی </a:t>
                      </a:r>
                      <a:endParaRPr kumimoji="0" lang="en-US" sz="1400" b="1" i="0" u="none" strike="noStrike" cap="none" normalizeH="0" baseline="0" dirty="0" smtClean="0">
                        <a:ln>
                          <a:noFill/>
                        </a:ln>
                        <a:solidFill>
                          <a:srgbClr val="FFFFFF"/>
                        </a:solidFill>
                        <a:effectLst>
                          <a:outerShdw blurRad="38100" dist="38100" dir="2700000" algn="tl">
                            <a:srgbClr val="000000"/>
                          </a:outerShdw>
                        </a:effectLst>
                        <a:latin typeface="Times New Roman" pitchFamily="18" charset="0"/>
                        <a:ea typeface="SimSun" pitchFamily="2" charset="-122"/>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900" b="1" i="0" u="none" strike="noStrike" cap="none" normalizeH="0" baseline="0" dirty="0" smtClean="0">
                        <a:ln>
                          <a:noFill/>
                        </a:ln>
                        <a:solidFill>
                          <a:srgbClr val="FFFFFF"/>
                        </a:solidFill>
                        <a:effectLst>
                          <a:outerShdw blurRad="38100" dist="38100" dir="2700000" algn="tl">
                            <a:srgbClr val="000000"/>
                          </a:outerShdw>
                        </a:effectLst>
                        <a:latin typeface="Arial" charset="0"/>
                        <a:ea typeface="SimSun" pitchFamily="2" charset="-122"/>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900" b="1" i="0" u="none" strike="noStrike" cap="none" normalizeH="0" baseline="0" dirty="0" smtClean="0">
                        <a:ln>
                          <a:noFill/>
                        </a:ln>
                        <a:solidFill>
                          <a:srgbClr val="FFFFFF"/>
                        </a:solidFill>
                        <a:effectLst>
                          <a:outerShdw blurRad="38100" dist="38100" dir="2700000" algn="tl">
                            <a:srgbClr val="000000"/>
                          </a:outerShdw>
                        </a:effectLst>
                        <a:latin typeface="Arial" charset="0"/>
                        <a:ea typeface="SimSun" pitchFamily="2" charset="-122"/>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1050" b="1" i="0" u="none" strike="noStrike" cap="none" normalizeH="0" baseline="0" dirty="0" smtClean="0">
                          <a:ln>
                            <a:noFill/>
                          </a:ln>
                          <a:solidFill>
                            <a:srgbClr val="FFFFFF"/>
                          </a:solidFill>
                          <a:effectLst>
                            <a:outerShdw blurRad="38100" dist="38100" dir="2700000" algn="tl">
                              <a:srgbClr val="000000"/>
                            </a:outerShdw>
                          </a:effectLst>
                          <a:latin typeface="Arial" charset="0"/>
                          <a:ea typeface="SimSun" pitchFamily="2" charset="-122"/>
                          <a:cs typeface="B Zar" pitchFamily="2" charset="-78"/>
                        </a:rPr>
                        <a:t>Trigger  events</a:t>
                      </a:r>
                      <a:endParaRPr kumimoji="0" lang="fa-IR" sz="1050" b="1" i="0" u="none" strike="noStrike" cap="none" normalizeH="0" baseline="0" dirty="0" smtClean="0">
                        <a:ln>
                          <a:noFill/>
                        </a:ln>
                        <a:solidFill>
                          <a:srgbClr val="FFFFFF"/>
                        </a:solidFill>
                        <a:effectLst>
                          <a:outerShdw blurRad="38100" dist="38100" dir="2700000" algn="tl">
                            <a:srgbClr val="000000"/>
                          </a:outerShdw>
                        </a:effectLst>
                        <a:latin typeface="Arial" charset="0"/>
                        <a:ea typeface="SimSun" pitchFamily="2" charset="-122"/>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900" b="1" i="0" u="none" strike="noStrike" cap="none" normalizeH="0" baseline="0" dirty="0" smtClean="0">
                        <a:ln>
                          <a:noFill/>
                        </a:ln>
                        <a:solidFill>
                          <a:srgbClr val="FFFFFF"/>
                        </a:solidFill>
                        <a:effectLst>
                          <a:outerShdw blurRad="38100" dist="38100" dir="2700000" algn="tl">
                            <a:srgbClr val="000000"/>
                          </a:outerShdw>
                        </a:effectLst>
                        <a:latin typeface="Arial" charset="0"/>
                        <a:ea typeface="SimSun" pitchFamily="2" charset="-122"/>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1" i="0" u="none" strike="noStrike" cap="none" normalizeH="0" baseline="0" dirty="0" smtClean="0">
                          <a:ln>
                            <a:noFill/>
                          </a:ln>
                          <a:solidFill>
                            <a:srgbClr val="FFFFFF"/>
                          </a:solidFill>
                          <a:effectLst>
                            <a:outerShdw blurRad="38100" dist="38100" dir="2700000" algn="tl">
                              <a:srgbClr val="000000"/>
                            </a:outerShdw>
                          </a:effectLst>
                          <a:latin typeface="Arial" charset="0"/>
                          <a:ea typeface="SimSun" pitchFamily="2" charset="-122"/>
                          <a:cs typeface="B Zar" pitchFamily="2" charset="-78"/>
                        </a:rPr>
                        <a:t>حادثه آغاز کننده</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900" b="1" i="0" u="none" strike="noStrike" cap="none" normalizeH="0" baseline="0" dirty="0" smtClean="0">
                        <a:ln>
                          <a:noFill/>
                        </a:ln>
                        <a:solidFill>
                          <a:srgbClr val="FFFFFF"/>
                        </a:solidFill>
                        <a:effectLst>
                          <a:outerShdw blurRad="38100" dist="38100" dir="2700000" algn="tl">
                            <a:srgbClr val="000000"/>
                          </a:outerShdw>
                        </a:effectLst>
                        <a:latin typeface="Arial" charset="0"/>
                        <a:ea typeface="SimSun" pitchFamily="2" charset="-122"/>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900" b="1" i="0" u="none" strike="noStrike" cap="none" normalizeH="0" baseline="0" dirty="0" smtClean="0">
                        <a:ln>
                          <a:noFill/>
                        </a:ln>
                        <a:solidFill>
                          <a:srgbClr val="FFFFFF"/>
                        </a:solidFill>
                        <a:effectLst>
                          <a:outerShdw blurRad="38100" dist="38100" dir="2700000" algn="tl">
                            <a:srgbClr val="000000"/>
                          </a:outerShdw>
                        </a:effectLst>
                        <a:latin typeface="Arial" charset="0"/>
                        <a:ea typeface="SimSun" pitchFamily="2" charset="-122"/>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79173">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6- مسدود شدن راه هاي ارتباطي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1- افتادن درختها بر روی مسیرهای ارتباطی</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2- تصادفات وسیله نقلیه</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3- ترافیک</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2- برنامه ريزي جهت فراخوان نيروها در زمان بحران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3- برنامه ريزي جهت استفاده از امداد هوايي</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4- برنامه ريزي جهت استفاده از نيروهاي درون منطقه اي (تخصصي و غير تخصصي)</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5- برنامه ريزي جهت خودكفايي واحد حداقل به مدت 72 ساعت از نظر تجهيزات ، وسايل و مواد غذايي</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6-هماهنگي با مسئولين واحدها و سازانهاي حياتي منطقه به منظور خود امدادي در منطقه</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7- شناسايي  دقيق مراكز درماني  و انبارهاي مختلف دارويي و تجهيزاتي و غذايي منطقه به منظور خود امدادي در زمان بحران</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8- برنامه ريزي جهت امكان بر قراري ارتباط با مراكز پشتيباني و ستادي از طريق بي سيم.( فرماندهي كل )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tab pos="990600" algn="r"/>
                        </a:tabLst>
                      </a:pPr>
                      <a:endPar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1 - بررسي ميزان خسارات و نولقص موجود و در صورت نياز اعلام بحران با درجه مربوطه توسط سوپروايزر كشيك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2- اعلام وضعيت اضطراري با درجه مربوطه به فرمانده بحران بيمارستان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3- فعال نمودن واحدهاي مختلف سيستم </a:t>
                      </a:r>
                      <a:r>
                        <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HEICS</a:t>
                      </a: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4-  قرار گرفتن مسئول مربوطه در محل كار خود و هماهنگي با مسئول واحد پشتيباني بحران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5- هماهنگي با مسئول واحد روابط عمومي جهت آگاهي از ميزان خسارتهاي ناشي اززلزله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 6- فراخوان نيروها به صورت خوشه اي</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7- شيفت بندي پرسنل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8- استفاده از نيروهاي درون منطقه اي (تخصصي و غير تخصصي)</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9- استفاده از وسايل و تجهيزات ، دارو و مواد غذايي  موجود و الويت بندي آن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10- استفاده از بي سيم های موجود جهت برقراري ارتباط فرماندهان با همدیگر</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tab pos="990600" algn="r"/>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11- استفاده از راديو جهت كسب اطلاع از اخبار موجود.</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 كسب اطلاع از رسانه هاي عمومي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ea typeface="Times New Roman" pitchFamily="18" charset="0"/>
                          <a:cs typeface="B Zar" pitchFamily="2" charset="-78"/>
                        </a:rPr>
                        <a:t>- كسب اطلاع از فرمانده بحران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 عدم امكان رسيدن نيروهاي امدادي </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rPr>
                        <a:t>- غيبت كادر درماني</a:t>
                      </a:r>
                      <a:endPar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Times New Roman" pitchFamily="18" charset="0"/>
                        <a:cs typeface="B Zar"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E0CD"/>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142999"/>
          <a:ext cx="8763000" cy="5297217"/>
        </p:xfrm>
        <a:graphic>
          <a:graphicData uri="http://schemas.openxmlformats.org/drawingml/2006/table">
            <a:tbl>
              <a:tblPr firstRow="1" bandRow="1">
                <a:tableStyleId>{5C22544A-7EE6-4342-B048-85BDC9FD1C3A}</a:tableStyleId>
              </a:tblPr>
              <a:tblGrid>
                <a:gridCol w="5791200"/>
                <a:gridCol w="2971800"/>
              </a:tblGrid>
              <a:tr h="609601">
                <a:tc>
                  <a:txBody>
                    <a:bodyPr/>
                    <a:lstStyle/>
                    <a:p>
                      <a:pPr algn="ctr" rtl="1">
                        <a:lnSpc>
                          <a:spcPct val="150000"/>
                        </a:lnSpc>
                      </a:pPr>
                      <a:r>
                        <a:rPr lang="fa-IR" sz="2400" dirty="0" smtClean="0">
                          <a:cs typeface="B Titr" pitchFamily="2" charset="-78"/>
                        </a:rPr>
                        <a:t>آب گرفتگی بیمارستان</a:t>
                      </a:r>
                      <a:endParaRPr lang="en-US" sz="2400" dirty="0">
                        <a:cs typeface="B Titr" pitchFamily="2" charset="-78"/>
                      </a:endParaRPr>
                    </a:p>
                  </a:txBody>
                  <a:tcPr/>
                </a:tc>
                <a:tc>
                  <a:txBody>
                    <a:bodyPr/>
                    <a:lstStyle/>
                    <a:p>
                      <a:pPr algn="ctr" rtl="1">
                        <a:lnSpc>
                          <a:spcPct val="150000"/>
                        </a:lnSpc>
                      </a:pPr>
                      <a:r>
                        <a:rPr lang="fa-IR" sz="2400" dirty="0" smtClean="0">
                          <a:cs typeface="B Titr" pitchFamily="2" charset="-78"/>
                        </a:rPr>
                        <a:t>مشکلات احتمالی</a:t>
                      </a:r>
                      <a:endParaRPr lang="en-US" sz="2400" dirty="0">
                        <a:cs typeface="B Titr" pitchFamily="2" charset="-78"/>
                      </a:endParaRPr>
                    </a:p>
                  </a:txBody>
                  <a:tcPr/>
                </a:tc>
              </a:tr>
              <a:tr h="1110419">
                <a:tc>
                  <a:txBody>
                    <a:bodyPr/>
                    <a:lstStyle/>
                    <a:p>
                      <a:pPr algn="r" rtl="1">
                        <a:lnSpc>
                          <a:spcPct val="150000"/>
                        </a:lnSpc>
                      </a:pPr>
                      <a:r>
                        <a:rPr lang="fa-IR" sz="1800" dirty="0" smtClean="0">
                          <a:cs typeface="B Titr" pitchFamily="2" charset="-78"/>
                        </a:rPr>
                        <a:t>عدم آمادگی بیمارستان . اشکال در مهندسی ساختمان. استاندارد نبودن ارتفاع</a:t>
                      </a:r>
                      <a:r>
                        <a:rPr lang="fa-IR" sz="1800" baseline="0" dirty="0" smtClean="0">
                          <a:cs typeface="B Titr" pitchFamily="2" charset="-78"/>
                        </a:rPr>
                        <a:t> </a:t>
                      </a:r>
                      <a:r>
                        <a:rPr lang="fa-IR" sz="1800" dirty="0" smtClean="0">
                          <a:cs typeface="B Titr" pitchFamily="2" charset="-78"/>
                        </a:rPr>
                        <a:t>بیمارستان</a:t>
                      </a:r>
                      <a:r>
                        <a:rPr lang="fa-IR" sz="1800" baseline="0" dirty="0" smtClean="0">
                          <a:cs typeface="B Titr" pitchFamily="2" charset="-78"/>
                        </a:rPr>
                        <a:t> نسبت به سطح شهر و رودخانه</a:t>
                      </a:r>
                      <a:r>
                        <a:rPr lang="fa-IR" sz="1800" dirty="0" smtClean="0">
                          <a:cs typeface="B Titr" pitchFamily="2" charset="-78"/>
                        </a:rPr>
                        <a:t> </a:t>
                      </a:r>
                      <a:endParaRPr lang="en-US" sz="1800" dirty="0">
                        <a:cs typeface="B Titr" pitchFamily="2" charset="-78"/>
                      </a:endParaRPr>
                    </a:p>
                  </a:txBody>
                  <a:tcPr/>
                </a:tc>
                <a:tc>
                  <a:txBody>
                    <a:bodyPr/>
                    <a:lstStyle/>
                    <a:p>
                      <a:pPr algn="r" rtl="1">
                        <a:lnSpc>
                          <a:spcPct val="150000"/>
                        </a:lnSpc>
                      </a:pPr>
                      <a:r>
                        <a:rPr lang="fa-IR" sz="2400" dirty="0" smtClean="0">
                          <a:cs typeface="B Titr" pitchFamily="2" charset="-78"/>
                        </a:rPr>
                        <a:t>دلایل</a:t>
                      </a:r>
                      <a:endParaRPr lang="en-US" sz="2400" dirty="0">
                        <a:cs typeface="B Titr" pitchFamily="2" charset="-78"/>
                      </a:endParaRPr>
                    </a:p>
                  </a:txBody>
                  <a:tcPr/>
                </a:tc>
              </a:tr>
              <a:tr h="1110419">
                <a:tc>
                  <a:txBody>
                    <a:bodyPr/>
                    <a:lstStyle/>
                    <a:p>
                      <a:pPr algn="r" rtl="1">
                        <a:lnSpc>
                          <a:spcPct val="150000"/>
                        </a:lnSpc>
                      </a:pPr>
                      <a:r>
                        <a:rPr lang="fa-IR" sz="1800" dirty="0" smtClean="0">
                          <a:cs typeface="B Titr" pitchFamily="2" charset="-78"/>
                        </a:rPr>
                        <a:t>طراحی آب بند در اطراف بیمارستان</a:t>
                      </a:r>
                      <a:r>
                        <a:rPr lang="fa-IR" sz="1800" baseline="0" dirty="0" smtClean="0">
                          <a:cs typeface="B Titr" pitchFamily="2" charset="-78"/>
                        </a:rPr>
                        <a:t> . هشدار اولیه و تخلیه بخشهای در معرض خطر . پیش بینی پمپ مکنده و تخلیه آب</a:t>
                      </a:r>
                      <a:endParaRPr lang="en-US" sz="1800" dirty="0">
                        <a:cs typeface="B Titr" pitchFamily="2" charset="-78"/>
                      </a:endParaRPr>
                    </a:p>
                  </a:txBody>
                  <a:tcPr/>
                </a:tc>
                <a:tc>
                  <a:txBody>
                    <a:bodyPr/>
                    <a:lstStyle/>
                    <a:p>
                      <a:pPr algn="r" rtl="1">
                        <a:lnSpc>
                          <a:spcPct val="150000"/>
                        </a:lnSpc>
                      </a:pPr>
                      <a:r>
                        <a:rPr lang="fa-IR" sz="2400" dirty="0" smtClean="0">
                          <a:cs typeface="B Titr" pitchFamily="2" charset="-78"/>
                        </a:rPr>
                        <a:t>استراتژیهای پیشگیرانه</a:t>
                      </a:r>
                      <a:endParaRPr lang="en-US" sz="2400" dirty="0">
                        <a:cs typeface="B Titr" pitchFamily="2" charset="-78"/>
                      </a:endParaRPr>
                    </a:p>
                  </a:txBody>
                  <a:tcPr/>
                </a:tc>
              </a:tr>
              <a:tr h="1110419">
                <a:tc>
                  <a:txBody>
                    <a:bodyPr/>
                    <a:lstStyle/>
                    <a:p>
                      <a:pPr algn="r" rtl="1">
                        <a:lnSpc>
                          <a:spcPct val="150000"/>
                        </a:lnSpc>
                      </a:pPr>
                      <a:r>
                        <a:rPr lang="fa-IR" sz="1800" dirty="0" smtClean="0">
                          <a:cs typeface="B Titr" pitchFamily="2" charset="-78"/>
                        </a:rPr>
                        <a:t>تخلیه بخشهای در معرض خطر . استفاده از پمپهای مکنده و تخلیه آب .</a:t>
                      </a:r>
                      <a:r>
                        <a:rPr lang="fa-IR" sz="1800" baseline="0" dirty="0" smtClean="0">
                          <a:cs typeface="B Titr" pitchFamily="2" charset="-78"/>
                        </a:rPr>
                        <a:t> انتقال پرسنل و بیماران به منطقه امن. اطمینان از سلامتی پرسنل و بیماران در مناطق تخلیه شده</a:t>
                      </a:r>
                      <a:endParaRPr lang="en-US" sz="1800" dirty="0">
                        <a:cs typeface="B Titr" pitchFamily="2" charset="-78"/>
                      </a:endParaRPr>
                    </a:p>
                  </a:txBody>
                  <a:tcPr/>
                </a:tc>
                <a:tc>
                  <a:txBody>
                    <a:bodyPr/>
                    <a:lstStyle/>
                    <a:p>
                      <a:pPr algn="r" rtl="1">
                        <a:lnSpc>
                          <a:spcPct val="150000"/>
                        </a:lnSpc>
                      </a:pPr>
                      <a:r>
                        <a:rPr lang="fa-IR" sz="2400" dirty="0" smtClean="0">
                          <a:cs typeface="B Titr" pitchFamily="2" charset="-78"/>
                        </a:rPr>
                        <a:t>استراتژیهای پاسخ و بهبود</a:t>
                      </a:r>
                      <a:endParaRPr lang="en-US" sz="2400" dirty="0">
                        <a:cs typeface="B Titr" pitchFamily="2" charset="-78"/>
                      </a:endParaRPr>
                    </a:p>
                  </a:txBody>
                  <a:tcPr/>
                </a:tc>
              </a:tr>
              <a:tr h="1110419">
                <a:tc>
                  <a:txBody>
                    <a:bodyPr/>
                    <a:lstStyle/>
                    <a:p>
                      <a:pPr algn="r" rtl="1">
                        <a:lnSpc>
                          <a:spcPct val="150000"/>
                        </a:lnSpc>
                      </a:pPr>
                      <a:r>
                        <a:rPr lang="fa-IR" sz="1800" dirty="0" smtClean="0">
                          <a:cs typeface="B Titr" pitchFamily="2" charset="-78"/>
                        </a:rPr>
                        <a:t>بارندگی سنگین و محاصره</a:t>
                      </a:r>
                      <a:r>
                        <a:rPr lang="fa-IR" sz="1800" baseline="0" dirty="0" smtClean="0">
                          <a:cs typeface="B Titr" pitchFamily="2" charset="-78"/>
                        </a:rPr>
                        <a:t> بیمارستان با آب . تخریب پوشش گیاهی منطقه و در نظر نگرفتن حریم رودخانه ها</a:t>
                      </a:r>
                      <a:endParaRPr lang="en-US" sz="1800" dirty="0">
                        <a:cs typeface="B Titr" pitchFamily="2" charset="-78"/>
                      </a:endParaRPr>
                    </a:p>
                  </a:txBody>
                  <a:tcPr/>
                </a:tc>
                <a:tc>
                  <a:txBody>
                    <a:bodyPr/>
                    <a:lstStyle/>
                    <a:p>
                      <a:pPr algn="r" rtl="1">
                        <a:lnSpc>
                          <a:spcPct val="150000"/>
                        </a:lnSpc>
                      </a:pPr>
                      <a:r>
                        <a:rPr lang="fa-IR" sz="2400" dirty="0" smtClean="0">
                          <a:cs typeface="B Titr" pitchFamily="2" charset="-78"/>
                        </a:rPr>
                        <a:t>حادثه آغاز کننده</a:t>
                      </a:r>
                      <a:endParaRPr lang="en-US" sz="2400" dirty="0">
                        <a:cs typeface="B Titr" pitchFamily="2" charset="-78"/>
                      </a:endParaRPr>
                    </a:p>
                  </a:txBody>
                  <a:tcPr/>
                </a:tc>
              </a:tr>
            </a:tbl>
          </a:graphicData>
        </a:graphic>
      </p:graphicFrame>
      <p:sp>
        <p:nvSpPr>
          <p:cNvPr id="3" name="Title 2"/>
          <p:cNvSpPr>
            <a:spLocks noGrp="1"/>
          </p:cNvSpPr>
          <p:nvPr>
            <p:ph type="title"/>
          </p:nvPr>
        </p:nvSpPr>
        <p:spPr>
          <a:xfrm>
            <a:off x="457200" y="274638"/>
            <a:ext cx="8229600" cy="715962"/>
          </a:xfrm>
        </p:spPr>
        <p:txBody>
          <a:bodyPr>
            <a:normAutofit fontScale="90000"/>
          </a:bodyPr>
          <a:lstStyle/>
          <a:p>
            <a:r>
              <a:rPr lang="fa-IR" dirty="0" smtClean="0">
                <a:cs typeface="B Titr" pitchFamily="2" charset="-78"/>
              </a:rPr>
              <a:t>جدول استراتژیهای پیشگیری و پاسخ</a:t>
            </a:r>
            <a:endParaRPr lang="en-US" dirty="0">
              <a:cs typeface="B Titr"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b="1" dirty="0" smtClean="0">
                <a:cs typeface="B Zar" pitchFamily="2" charset="-78"/>
              </a:rPr>
              <a:t>تشکیل ساختار مدیریت بحران در بیمارستان</a:t>
            </a:r>
            <a:endParaRPr lang="en-US" dirty="0">
              <a:cs typeface="B Titr" pitchFamily="2" charset="-78"/>
            </a:endParaRPr>
          </a:p>
        </p:txBody>
      </p:sp>
      <p:sp>
        <p:nvSpPr>
          <p:cNvPr id="3" name="Content Placeholder 2"/>
          <p:cNvSpPr>
            <a:spLocks noGrp="1"/>
          </p:cNvSpPr>
          <p:nvPr>
            <p:ph idx="1"/>
          </p:nvPr>
        </p:nvSpPr>
        <p:spPr>
          <a:xfrm>
            <a:off x="457200" y="2133600"/>
            <a:ext cx="8229600" cy="3992563"/>
          </a:xfrm>
        </p:spPr>
        <p:txBody>
          <a:bodyPr>
            <a:normAutofit/>
          </a:bodyPr>
          <a:lstStyle/>
          <a:p>
            <a:pPr algn="r" rtl="1"/>
            <a:r>
              <a:rPr lang="fa-IR" dirty="0" smtClean="0">
                <a:cs typeface="B Zar" pitchFamily="2" charset="-78"/>
              </a:rPr>
              <a:t>تهیه چارت و ساختار مدیریت بحران و حوادث غیر مترقبه در بیمارستان</a:t>
            </a:r>
          </a:p>
          <a:p>
            <a:pPr algn="r" rtl="1"/>
            <a:endParaRPr lang="fa-IR" dirty="0" smtClean="0">
              <a:cs typeface="B Zar" pitchFamily="2" charset="-78"/>
            </a:endParaRPr>
          </a:p>
          <a:p>
            <a:pPr algn="r" rtl="1"/>
            <a:r>
              <a:rPr lang="fa-IR" dirty="0" smtClean="0">
                <a:cs typeface="B Zar" pitchFamily="2" charset="-78"/>
              </a:rPr>
              <a:t>استفاده از مسئولین بخش و واحدها در این چارت</a:t>
            </a:r>
          </a:p>
          <a:p>
            <a:pPr algn="r" rtl="1"/>
            <a:r>
              <a:rPr lang="fa-IR" dirty="0" smtClean="0">
                <a:cs typeface="B Zar" pitchFamily="2" charset="-78"/>
              </a:rPr>
              <a:t>استفاده از نیروهای توانمند بیمارستان و علاقمند</a:t>
            </a:r>
          </a:p>
          <a:p>
            <a:pPr algn="r" rtl="1"/>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b="1" dirty="0" smtClean="0">
                <a:cs typeface="B Zar" pitchFamily="2" charset="-78"/>
              </a:rPr>
              <a:t>تعیین رده های جانشین </a:t>
            </a:r>
            <a:endParaRPr lang="en-US" dirty="0">
              <a:cs typeface="B Titr" pitchFamily="2" charset="-78"/>
            </a:endParaRPr>
          </a:p>
        </p:txBody>
      </p:sp>
      <p:sp>
        <p:nvSpPr>
          <p:cNvPr id="3" name="Content Placeholder 2"/>
          <p:cNvSpPr>
            <a:spLocks noGrp="1"/>
          </p:cNvSpPr>
          <p:nvPr>
            <p:ph idx="1"/>
          </p:nvPr>
        </p:nvSpPr>
        <p:spPr/>
        <p:txBody>
          <a:bodyPr>
            <a:normAutofit lnSpcReduction="10000"/>
          </a:bodyPr>
          <a:lstStyle/>
          <a:p>
            <a:pPr algn="r" rtl="1"/>
            <a:r>
              <a:rPr lang="fa-IR" dirty="0" smtClean="0">
                <a:cs typeface="B Zar" pitchFamily="2" charset="-78"/>
              </a:rPr>
              <a:t>در کتاب آمادگی بیمارستانی در حوادث و بلایا برنامه کشوری  چاپ سال 1391 اشاره واضحی همانند سابق مبنی بر وجود چهار رده جانشین نشده اما در صفحه 128 این کتاب بیان کرده که در زمان نیاز به واکنشهای طولانی مدت به حوادث 5-3 فرد آموزش دیده برای هر موقعیت فرماندهی مورد نیاز است </a:t>
            </a:r>
          </a:p>
          <a:p>
            <a:pPr algn="r" rtl="1"/>
            <a:r>
              <a:rPr lang="fa-IR" dirty="0" smtClean="0">
                <a:cs typeface="B Zar" pitchFamily="2" charset="-78"/>
              </a:rPr>
              <a:t>بهر حال حد اقل برای هر رده از اعضای چارت مدیریت بحران یک نفر جانشین آموزش دیده و آشنا با شرح وظایف آن جایگاه لازم است وجود داشته باشد تا در شرایط مورد نیاز وظایف آن جایگاه را انجام دهد</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b="1" dirty="0" smtClean="0">
                <a:cs typeface="B Zar" pitchFamily="2" charset="-78"/>
              </a:rPr>
              <a:t>تدوین خط مشی و برنامه فراخوان اعضای تیمهای پاسخگو</a:t>
            </a:r>
            <a:endParaRPr lang="en-US" sz="3600" dirty="0">
              <a:cs typeface="B Titr" pitchFamily="2" charset="-78"/>
            </a:endParaRPr>
          </a:p>
        </p:txBody>
      </p:sp>
      <p:sp>
        <p:nvSpPr>
          <p:cNvPr id="3" name="Content Placeholder 2"/>
          <p:cNvSpPr>
            <a:spLocks noGrp="1"/>
          </p:cNvSpPr>
          <p:nvPr>
            <p:ph idx="1"/>
          </p:nvPr>
        </p:nvSpPr>
        <p:spPr/>
        <p:txBody>
          <a:bodyPr>
            <a:normAutofit lnSpcReduction="10000"/>
          </a:bodyPr>
          <a:lstStyle/>
          <a:p>
            <a:pPr algn="r" rtl="1">
              <a:buNone/>
            </a:pPr>
            <a:r>
              <a:rPr lang="fa-IR" dirty="0" smtClean="0">
                <a:cs typeface="B Zar" pitchFamily="2" charset="-78"/>
              </a:rPr>
              <a:t>وجود خط مشی با عنوان واضح روش فراخوان اعضای تیمهای پاسخگوی شرایط بحران </a:t>
            </a:r>
          </a:p>
          <a:p>
            <a:pPr algn="r" rtl="1">
              <a:buNone/>
            </a:pPr>
            <a:r>
              <a:rPr lang="fa-IR" dirty="0" smtClean="0">
                <a:cs typeface="B Zar" pitchFamily="2" charset="-78"/>
              </a:rPr>
              <a:t>در آن سیاستهای این موضع از جمله :</a:t>
            </a:r>
          </a:p>
          <a:p>
            <a:pPr algn="r" rtl="1">
              <a:buNone/>
            </a:pPr>
            <a:r>
              <a:rPr lang="fa-IR" dirty="0" smtClean="0">
                <a:cs typeface="B Zar" pitchFamily="2" charset="-78"/>
              </a:rPr>
              <a:t>چه حوادثی بحران تلقی می شود</a:t>
            </a:r>
          </a:p>
          <a:p>
            <a:pPr algn="r" rtl="1">
              <a:buNone/>
            </a:pPr>
            <a:r>
              <a:rPr lang="fa-IR" dirty="0" smtClean="0">
                <a:cs typeface="B Zar" pitchFamily="2" charset="-78"/>
              </a:rPr>
              <a:t>در چه سطحی از بحران فراخوان صورت می گیرد</a:t>
            </a:r>
          </a:p>
          <a:p>
            <a:pPr algn="r" rtl="1">
              <a:buNone/>
            </a:pPr>
            <a:r>
              <a:rPr lang="fa-IR" dirty="0" smtClean="0">
                <a:cs typeface="B Zar" pitchFamily="2" charset="-78"/>
              </a:rPr>
              <a:t>چه کسی دستور فراخوان را می دهد</a:t>
            </a:r>
          </a:p>
          <a:p>
            <a:pPr algn="r" rtl="1">
              <a:buNone/>
            </a:pPr>
            <a:r>
              <a:rPr lang="fa-IR" dirty="0" smtClean="0">
                <a:cs typeface="B Zar" pitchFamily="2" charset="-78"/>
              </a:rPr>
              <a:t>روش اطلاع رسانی چگونه است</a:t>
            </a:r>
          </a:p>
          <a:p>
            <a:pPr algn="r" rtl="1">
              <a:buNone/>
            </a:pPr>
            <a:r>
              <a:rPr lang="fa-IR" dirty="0" smtClean="0">
                <a:cs typeface="B Zar" pitchFamily="2" charset="-78"/>
              </a:rPr>
              <a:t>چگونه در محل بیمارستان حاضر می شوند</a:t>
            </a:r>
            <a:endParaRPr lang="en-US" dirty="0">
              <a:cs typeface="B Zar" pitchFamily="2" charset="-78"/>
            </a:endParaRPr>
          </a:p>
        </p:txBody>
      </p:sp>
    </p:spTree>
    <p:extLst>
      <p:ext uri="{BB962C8B-B14F-4D97-AF65-F5344CB8AC3E}">
        <p14:creationId xmlns:p14="http://schemas.microsoft.com/office/powerpoint/2010/main" xmlns="" val="425224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1588</Words>
  <Application>Microsoft Office PowerPoint</Application>
  <PresentationFormat>On-screen Show (4:3)</PresentationFormat>
  <Paragraphs>165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مدیریت بحران و بلایا</vt:lpstr>
      <vt:lpstr>اقداماتی که در راستای جاری سازی این سنجه انجام شود </vt:lpstr>
      <vt:lpstr>بررسی و تعیین بحرانها و بلایا محتمل در منطقه</vt:lpstr>
      <vt:lpstr>تدوین برنامه مستند جهت مقابله با بلایا</vt:lpstr>
      <vt:lpstr>Slide 5</vt:lpstr>
      <vt:lpstr>جدول استراتژیهای پیشگیری و پاسخ</vt:lpstr>
      <vt:lpstr>تشکیل ساختار مدیریت بحران در بیمارستان</vt:lpstr>
      <vt:lpstr>تعیین رده های جانشین </vt:lpstr>
      <vt:lpstr>تدوین خط مشی و برنامه فراخوان اعضای تیمهای پاسخگو</vt:lpstr>
      <vt:lpstr>تدوین مکانیسمی برای نظارت بر انجام و استقرار مدیریت بحران</vt:lpstr>
      <vt:lpstr>Slide 11</vt:lpstr>
      <vt:lpstr>تعیین و اعطای میزان اختیارات به اعضای پاسخگوی اضطراری</vt:lpstr>
      <vt:lpstr>اطلاع رسانی و آموزش وظایف محوله</vt:lpstr>
      <vt:lpstr>تدوین برنامه سیستم هشدار  و نحوه  فعال سازی مدیریت بحران</vt:lpstr>
      <vt:lpstr>سازماندهی کلیه نیروهای بیمارستان در قالب تیمهای درمان اضطراری </vt:lpstr>
      <vt:lpstr>تدوین خط مشی و نجوه اجرای برنامه های آموزشی مدیریت بحران  و آگاهی پرسنل  از نقشها و وظایف خود در برنامه (پیشگیری  - مقابله )</vt:lpstr>
      <vt:lpstr>تدوین خط مشی و روش برگزاری مانورهای مختلف بر حسب مخاطرات اولویت بندی شده خصوصا تخلیه</vt:lpstr>
      <vt:lpstr>تشکیل دو کمیته تریاژ و تعیین تکلیف بیمار تحت عنوان ساب کمیته بحران و بلایا و تهیه مستندات و صورتجلسات آن</vt:lpstr>
      <vt:lpstr>برگزاری منظم جلسات کمیته بحران و بلایا طبق برنامه</vt:lpstr>
      <vt:lpstr>با تشکر از صبر و حوصله شما عزیزان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hidari</dc:creator>
  <cp:lastModifiedBy>Admin</cp:lastModifiedBy>
  <cp:revision>18</cp:revision>
  <dcterms:created xsi:type="dcterms:W3CDTF">2006-08-16T00:00:00Z</dcterms:created>
  <dcterms:modified xsi:type="dcterms:W3CDTF">2013-08-08T07:06:46Z</dcterms:modified>
</cp:coreProperties>
</file>