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sldIdLst>
    <p:sldId id="289" r:id="rId2"/>
    <p:sldId id="293" r:id="rId3"/>
    <p:sldId id="256" r:id="rId4"/>
    <p:sldId id="257" r:id="rId5"/>
    <p:sldId id="258" r:id="rId6"/>
    <p:sldId id="294" r:id="rId7"/>
    <p:sldId id="295" r:id="rId8"/>
    <p:sldId id="291" r:id="rId9"/>
    <p:sldId id="292" r:id="rId10"/>
    <p:sldId id="296" r:id="rId11"/>
    <p:sldId id="260" r:id="rId12"/>
    <p:sldId id="298" r:id="rId13"/>
    <p:sldId id="297" r:id="rId14"/>
    <p:sldId id="299" r:id="rId15"/>
    <p:sldId id="261" r:id="rId16"/>
    <p:sldId id="284" r:id="rId17"/>
    <p:sldId id="263" r:id="rId18"/>
    <p:sldId id="300" r:id="rId19"/>
    <p:sldId id="264" r:id="rId20"/>
    <p:sldId id="265" r:id="rId21"/>
    <p:sldId id="272" r:id="rId22"/>
    <p:sldId id="266" r:id="rId23"/>
    <p:sldId id="267" r:id="rId24"/>
    <p:sldId id="268" r:id="rId25"/>
    <p:sldId id="269" r:id="rId26"/>
    <p:sldId id="270" r:id="rId27"/>
    <p:sldId id="301" r:id="rId28"/>
    <p:sldId id="302" r:id="rId29"/>
    <p:sldId id="303" r:id="rId30"/>
    <p:sldId id="271" r:id="rId31"/>
    <p:sldId id="273" r:id="rId32"/>
    <p:sldId id="285" r:id="rId33"/>
    <p:sldId id="274" r:id="rId34"/>
    <p:sldId id="283" r:id="rId35"/>
    <p:sldId id="275" r:id="rId36"/>
    <p:sldId id="286" r:id="rId37"/>
    <p:sldId id="276" r:id="rId38"/>
    <p:sldId id="277" r:id="rId39"/>
    <p:sldId id="278" r:id="rId40"/>
    <p:sldId id="279" r:id="rId41"/>
    <p:sldId id="280" r:id="rId42"/>
    <p:sldId id="287" r:id="rId43"/>
    <p:sldId id="288" r:id="rId4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85868" autoAdjust="0"/>
  </p:normalViewPr>
  <p:slideViewPr>
    <p:cSldViewPr>
      <p:cViewPr varScale="1">
        <p:scale>
          <a:sx n="59" d="100"/>
          <a:sy n="59" d="100"/>
        </p:scale>
        <p:origin x="-115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7E4FFB-2478-4C47-ADD4-1128EDB31C9E}" type="datetimeFigureOut">
              <a:rPr lang="fa-IR" smtClean="0"/>
              <a:t>12/15/1440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E4FFB-2478-4C47-ADD4-1128EDB31C9E}" type="datetimeFigureOut">
              <a:rPr lang="fa-IR" smtClean="0"/>
              <a:t>12/15/1440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E4FFB-2478-4C47-ADD4-1128EDB31C9E}" type="datetimeFigureOut">
              <a:rPr lang="fa-IR" smtClean="0"/>
              <a:t>12/15/1440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7E4FFB-2478-4C47-ADD4-1128EDB31C9E}" type="datetimeFigureOut">
              <a:rPr lang="fa-IR" smtClean="0"/>
              <a:t>12/15/1440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17E4FFB-2478-4C47-ADD4-1128EDB31C9E}" type="datetimeFigureOut">
              <a:rPr lang="fa-IR" smtClean="0"/>
              <a:t>12/15/1440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7E4FFB-2478-4C47-ADD4-1128EDB31C9E}" type="datetimeFigureOut">
              <a:rPr lang="fa-IR" smtClean="0"/>
              <a:t>12/15/1440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BAAEAAD-94A0-4421-96AB-CA5A75644D39}"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7E4FFB-2478-4C47-ADD4-1128EDB31C9E}" type="datetimeFigureOut">
              <a:rPr lang="fa-IR" smtClean="0"/>
              <a:t>12/15/1440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7E4FFB-2478-4C47-ADD4-1128EDB31C9E}" type="datetimeFigureOut">
              <a:rPr lang="fa-IR" smtClean="0"/>
              <a:t>12/15/1440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E4FFB-2478-4C47-ADD4-1128EDB31C9E}" type="datetimeFigureOut">
              <a:rPr lang="fa-IR" smtClean="0"/>
              <a:t>12/15/1440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17E4FFB-2478-4C47-ADD4-1128EDB31C9E}" type="datetimeFigureOut">
              <a:rPr lang="fa-IR" smtClean="0"/>
              <a:t>12/15/1440</a:t>
            </a:fld>
            <a:endParaRPr lang="fa-I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BAAEAAD-94A0-4421-96AB-CA5A75644D39}"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E4FFB-2478-4C47-ADD4-1128EDB31C9E}" type="datetimeFigureOut">
              <a:rPr lang="fa-IR" smtClean="0"/>
              <a:t>12/15/1440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BAAEAAD-94A0-4421-96AB-CA5A75644D39}"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17E4FFB-2478-4C47-ADD4-1128EDB31C9E}" type="datetimeFigureOut">
              <a:rPr lang="fa-IR" smtClean="0"/>
              <a:t>12/15/1440</a:t>
            </a:fld>
            <a:endParaRPr lang="fa-I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a-I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BAAEAAD-94A0-4421-96AB-CA5A75644D39}"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04664"/>
            <a:ext cx="7056784" cy="1204306"/>
          </a:xfrm>
        </p:spPr>
        <p:txBody>
          <a:bodyPr/>
          <a:lstStyle/>
          <a:p>
            <a:r>
              <a:rPr lang="fa-IR" sz="3600" dirty="0" smtClean="0">
                <a:latin typeface="Brush Script MT" panose="03060802040406070304" pitchFamily="66" charset="0"/>
                <a:cs typeface="B Titr" panose="00000700000000000000" pitchFamily="2" charset="-78"/>
              </a:rPr>
              <a:t>آخرین پروتکل های ضد عفونی کننده ها</a:t>
            </a:r>
            <a:endParaRPr lang="fa-IR" sz="3600" dirty="0">
              <a:latin typeface="Brush Script MT" panose="03060802040406070304" pitchFamily="66" charset="0"/>
              <a:cs typeface="B Titr" panose="00000700000000000000" pitchFamily="2" charset="-78"/>
            </a:endParaRPr>
          </a:p>
        </p:txBody>
      </p:sp>
      <p:sp>
        <p:nvSpPr>
          <p:cNvPr id="3" name="Subtitle 2"/>
          <p:cNvSpPr>
            <a:spLocks noGrp="1"/>
          </p:cNvSpPr>
          <p:nvPr>
            <p:ph type="subTitle" idx="1"/>
          </p:nvPr>
        </p:nvSpPr>
        <p:spPr>
          <a:xfrm>
            <a:off x="1212277" y="2470925"/>
            <a:ext cx="6511131" cy="3550363"/>
          </a:xfrm>
        </p:spPr>
        <p:txBody>
          <a:bodyPr>
            <a:normAutofit/>
          </a:bodyPr>
          <a:lstStyle/>
          <a:p>
            <a:pPr algn="ctr"/>
            <a:r>
              <a:rPr lang="fa-IR" sz="4000" dirty="0" smtClean="0">
                <a:solidFill>
                  <a:schemeClr val="accent2">
                    <a:lumMod val="75000"/>
                  </a:schemeClr>
                </a:solidFill>
                <a:cs typeface="Titr" pitchFamily="2" charset="-78"/>
              </a:rPr>
              <a:t>مدیریت پرستاری</a:t>
            </a:r>
          </a:p>
          <a:p>
            <a:pPr algn="ctr"/>
            <a:r>
              <a:rPr lang="fa-IR" sz="4000" dirty="0" smtClean="0">
                <a:solidFill>
                  <a:schemeClr val="accent2">
                    <a:lumMod val="75000"/>
                  </a:schemeClr>
                </a:solidFill>
                <a:cs typeface="Titr" pitchFamily="2" charset="-78"/>
              </a:rPr>
              <a:t>واحد کنترل عفونت</a:t>
            </a:r>
          </a:p>
          <a:p>
            <a:pPr algn="ctr"/>
            <a:endParaRPr lang="fa-IR" sz="4000" dirty="0">
              <a:solidFill>
                <a:schemeClr val="accent2">
                  <a:lumMod val="75000"/>
                </a:schemeClr>
              </a:solidFill>
              <a:cs typeface="Titr" pitchFamily="2" charset="-78"/>
            </a:endParaRPr>
          </a:p>
          <a:p>
            <a:pPr algn="ctr"/>
            <a:endParaRPr lang="fa-IR" sz="4000" dirty="0" smtClean="0">
              <a:solidFill>
                <a:schemeClr val="accent2">
                  <a:lumMod val="75000"/>
                </a:schemeClr>
              </a:solidFill>
              <a:cs typeface="Titr" pitchFamily="2" charset="-78"/>
            </a:endParaRPr>
          </a:p>
          <a:p>
            <a:pPr algn="ctr"/>
            <a:r>
              <a:rPr lang="fa-IR" sz="4000" dirty="0" smtClean="0">
                <a:solidFill>
                  <a:schemeClr val="accent2">
                    <a:lumMod val="50000"/>
                  </a:schemeClr>
                </a:solidFill>
                <a:cs typeface="Titr" pitchFamily="2" charset="-78"/>
              </a:rPr>
              <a:t>مرداد1398</a:t>
            </a:r>
            <a:endParaRPr lang="fa-IR" sz="4000" dirty="0">
              <a:solidFill>
                <a:schemeClr val="accent2">
                  <a:lumMod val="50000"/>
                </a:schemeClr>
              </a:solidFill>
              <a:cs typeface="Titr" pitchFamily="2" charset="-78"/>
            </a:endParaRPr>
          </a:p>
        </p:txBody>
      </p:sp>
    </p:spTree>
    <p:extLst>
      <p:ext uri="{BB962C8B-B14F-4D97-AF65-F5344CB8AC3E}">
        <p14:creationId xmlns:p14="http://schemas.microsoft.com/office/powerpoint/2010/main" val="4283530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6632"/>
            <a:ext cx="6004148" cy="548640"/>
          </a:xfrm>
        </p:spPr>
        <p:txBody>
          <a:bodyPr/>
          <a:lstStyle/>
          <a:p>
            <a:r>
              <a:rPr lang="fa-IR" sz="1800" dirty="0">
                <a:solidFill>
                  <a:srgbClr val="FF0000"/>
                </a:solidFill>
                <a:cs typeface="B Titr" panose="00000700000000000000" pitchFamily="2" charset="-78"/>
              </a:rPr>
              <a:t>روش صحیح ضدعفونی دست ها برای جراحی </a:t>
            </a:r>
            <a:r>
              <a:rPr lang="fa-IR" sz="1800" dirty="0" smtClean="0">
                <a:solidFill>
                  <a:srgbClr val="FF0000"/>
                </a:solidFill>
                <a:cs typeface="B Titr" panose="00000700000000000000" pitchFamily="2" charset="-78"/>
              </a:rPr>
              <a:t>اسکراب </a:t>
            </a:r>
            <a:r>
              <a:rPr lang="fa-IR" sz="1800" dirty="0">
                <a:solidFill>
                  <a:srgbClr val="FF0000"/>
                </a:solidFill>
                <a:cs typeface="B Titr" panose="00000700000000000000" pitchFamily="2" charset="-78"/>
              </a:rPr>
              <a:t>جراحی</a:t>
            </a:r>
            <a:r>
              <a:rPr lang="fa-IR" sz="1800" dirty="0">
                <a:cs typeface="B Titr" panose="00000700000000000000" pitchFamily="2" charset="-78"/>
              </a:rPr>
              <a:t/>
            </a:r>
            <a:br>
              <a:rPr lang="fa-IR" sz="1800" dirty="0">
                <a:cs typeface="B Titr" panose="00000700000000000000" pitchFamily="2" charset="-78"/>
              </a:rPr>
            </a:br>
            <a:endParaRPr lang="fa-IR" sz="1800" dirty="0">
              <a:cs typeface="B Titr" panose="00000700000000000000" pitchFamily="2" charset="-78"/>
            </a:endParaRPr>
          </a:p>
        </p:txBody>
      </p:sp>
      <p:sp>
        <p:nvSpPr>
          <p:cNvPr id="3" name="Content Placeholder 2"/>
          <p:cNvSpPr>
            <a:spLocks noGrp="1"/>
          </p:cNvSpPr>
          <p:nvPr>
            <p:ph idx="1"/>
          </p:nvPr>
        </p:nvSpPr>
        <p:spPr>
          <a:xfrm>
            <a:off x="-4473" y="396142"/>
            <a:ext cx="9036496" cy="6453336"/>
          </a:xfrm>
        </p:spPr>
        <p:txBody>
          <a:bodyPr>
            <a:normAutofit fontScale="92500" lnSpcReduction="10000"/>
          </a:bodyPr>
          <a:lstStyle/>
          <a:p>
            <a:pPr algn="justLow"/>
            <a:r>
              <a:rPr lang="fa-IR" dirty="0" smtClean="0"/>
              <a:t>       </a:t>
            </a:r>
            <a:r>
              <a:rPr lang="fa-IR" b="0" dirty="0" smtClean="0"/>
              <a:t>1-قبل </a:t>
            </a:r>
            <a:r>
              <a:rPr lang="fa-IR" b="0" dirty="0"/>
              <a:t>از شروع اسکراب دست ها، انگشتر، ساعت و دست بند از دست ها خارج گردند.</a:t>
            </a:r>
          </a:p>
          <a:p>
            <a:pPr algn="justLow"/>
            <a:r>
              <a:rPr lang="fa-IR" b="0" dirty="0" smtClean="0"/>
              <a:t>       2-زیر </a:t>
            </a:r>
            <a:r>
              <a:rPr lang="fa-IR" b="0" dirty="0"/>
              <a:t>ناخن ها با استفاده از یک ناخن پاک کن، زیر آب شير پاک </a:t>
            </a:r>
            <a:r>
              <a:rPr lang="fa-IR" b="0" dirty="0" smtClean="0"/>
              <a:t>شود</a:t>
            </a:r>
          </a:p>
          <a:p>
            <a:pPr algn="justLow"/>
            <a:r>
              <a:rPr lang="fa-IR" b="0" dirty="0" smtClean="0"/>
              <a:t>       3-قبل </a:t>
            </a:r>
            <a:r>
              <a:rPr lang="fa-IR" b="0" dirty="0"/>
              <a:t>از بکار گيری محلول الکلی، ابتدا دست ها و ساعد با صابون معمولی با شسته و کاملاً خشک می گردند و بعد از مصرف فرآورده </a:t>
            </a:r>
            <a:r>
              <a:rPr lang="fa-IR" b="0" dirty="0" smtClean="0"/>
              <a:t> حاوی </a:t>
            </a:r>
            <a:r>
              <a:rPr lang="fa-IR" b="0" dirty="0"/>
              <a:t>الکل، دست ها و ساعد، ابتدا کاملاً خشک شده و سپس </a:t>
            </a:r>
            <a:r>
              <a:rPr lang="fa-IR" b="0" dirty="0" smtClean="0"/>
              <a:t>دستکش استریل </a:t>
            </a:r>
            <a:r>
              <a:rPr lang="fa-IR" b="0" dirty="0"/>
              <a:t>پوشيده می شود.اسکراب دست ها معمولاً به مدت 2 تا 6 دقيقه </a:t>
            </a:r>
            <a:r>
              <a:rPr lang="fa-IR" b="0" dirty="0" smtClean="0"/>
              <a:t> انجام </a:t>
            </a:r>
            <a:r>
              <a:rPr lang="fa-IR" b="0" dirty="0"/>
              <a:t>می شود، زمان اسکراب طولانی </a:t>
            </a:r>
            <a:r>
              <a:rPr lang="fa-IR" b="0" dirty="0" smtClean="0"/>
              <a:t>(10 دقيقه) </a:t>
            </a:r>
            <a:r>
              <a:rPr lang="fa-IR" b="0" dirty="0"/>
              <a:t>ضرورت ندارد. تحقيقات نشان می دهند که برس یا اسفنج هيچ کدام برای کاهش </a:t>
            </a:r>
            <a:r>
              <a:rPr lang="fa-IR" b="0" dirty="0" smtClean="0"/>
              <a:t>شمارش   باکتری </a:t>
            </a:r>
            <a:r>
              <a:rPr lang="fa-IR" b="0" dirty="0"/>
              <a:t>دست های پرسنل جراحی در حد قابل قبول، مورد نياز نيستند، به ویژه اگر از ترکيبات حاوی الکل استفاده شود.</a:t>
            </a:r>
          </a:p>
          <a:p>
            <a:pPr algn="justLow"/>
            <a:r>
              <a:rPr lang="fa-IR" b="0" dirty="0" smtClean="0"/>
              <a:t>        4- در </a:t>
            </a:r>
            <a:r>
              <a:rPr lang="fa-IR" b="0" dirty="0"/>
              <a:t>زمان استفاده از محصول حاوی الکل با اثرات پایدار برای اسکراب جراحی دست ها، از دستورالعمل کارخانه سازنده تبعيت شود</a:t>
            </a:r>
            <a:r>
              <a:rPr lang="fa-IR" b="0" dirty="0" smtClean="0"/>
              <a:t>.</a:t>
            </a:r>
          </a:p>
          <a:p>
            <a:pPr algn="justLow"/>
            <a:r>
              <a:rPr lang="fa-IR" b="0" dirty="0" smtClean="0"/>
              <a:t>      </a:t>
            </a:r>
            <a:r>
              <a:rPr lang="fa-IR" sz="1900" b="0" dirty="0" smtClean="0">
                <a:solidFill>
                  <a:srgbClr val="FF0000"/>
                </a:solidFill>
                <a:cs typeface="B Titr" panose="00000700000000000000" pitchFamily="2" charset="-78"/>
              </a:rPr>
              <a:t>نکات </a:t>
            </a:r>
            <a:r>
              <a:rPr lang="fa-IR" sz="1900" b="0" dirty="0">
                <a:solidFill>
                  <a:srgbClr val="FF0000"/>
                </a:solidFill>
                <a:cs typeface="B Titr" panose="00000700000000000000" pitchFamily="2" charset="-78"/>
              </a:rPr>
              <a:t>حائز اهمیت در مورد سینک مخصوص شستن دست ها و مواد مصرفی مربوطه:</a:t>
            </a:r>
          </a:p>
          <a:p>
            <a:pPr algn="justLow"/>
            <a:r>
              <a:rPr lang="fa-IR" b="0" dirty="0" smtClean="0"/>
              <a:t>      • </a:t>
            </a:r>
            <a:r>
              <a:rPr lang="fa-IR" b="0" dirty="0"/>
              <a:t>برای شستن دست ها باید یک سينک اختصاصی با دسترسی آسان وجود داشته باشد.</a:t>
            </a:r>
          </a:p>
          <a:p>
            <a:pPr algn="justLow"/>
            <a:r>
              <a:rPr lang="fa-IR" b="0" dirty="0" smtClean="0"/>
              <a:t>      • </a:t>
            </a:r>
            <a:r>
              <a:rPr lang="fa-IR" b="0" dirty="0"/>
              <a:t>راه آب سينک نباید دچار گرفتگی باشد و مسير آب شير نباید مستقيماً به طرف راه آب سينک برقرار شود، زیرا باعث توليد و پاشش آئروسل های آلوده می گردد</a:t>
            </a:r>
            <a:r>
              <a:rPr lang="fa-IR" b="0" dirty="0" smtClean="0"/>
              <a:t>.</a:t>
            </a:r>
          </a:p>
          <a:p>
            <a:pPr algn="justLow"/>
            <a:r>
              <a:rPr lang="fa-IR" b="0" dirty="0" smtClean="0"/>
              <a:t>      • </a:t>
            </a:r>
            <a:r>
              <a:rPr lang="fa-IR" b="0" dirty="0"/>
              <a:t>سينک، شير آب و کابينت مربوطه باید هميشه کاملاً تميز و عاری از آلودگی باشند.</a:t>
            </a:r>
          </a:p>
          <a:p>
            <a:pPr algn="justLow"/>
            <a:r>
              <a:rPr lang="fa-IR" b="0" dirty="0" smtClean="0"/>
              <a:t>       • </a:t>
            </a:r>
            <a:r>
              <a:rPr lang="fa-IR" b="0" dirty="0"/>
              <a:t>شير آب باید دارای جریان آبگرم/آبسرد/ترجيحاً شير مخلوط کننده آب گرم و سرد باشد.</a:t>
            </a:r>
          </a:p>
          <a:p>
            <a:pPr algn="justLow"/>
            <a:r>
              <a:rPr lang="fa-IR" b="0" dirty="0" smtClean="0"/>
              <a:t>       • </a:t>
            </a:r>
            <a:r>
              <a:rPr lang="fa-IR" b="0" dirty="0"/>
              <a:t>شير آب باید ترجيحاً با آرنج یا پا کنترل شود تا خطر آلودگی دست ها به حداقل برسد.</a:t>
            </a:r>
          </a:p>
          <a:p>
            <a:pPr algn="justLow"/>
            <a:r>
              <a:rPr lang="fa-IR" b="0" dirty="0" smtClean="0"/>
              <a:t>       • </a:t>
            </a:r>
            <a:r>
              <a:rPr lang="fa-IR" b="0" dirty="0"/>
              <a:t>ظروف صابون مایع )دیسپنسرهای پمپی( باید ترجيحاً یکبار مصرف باشند تا پس از اتمام محتویات، آنها را دور بياندازیم. بهتر است از دیسپنسرهای چندبار مصرف استفاده ننمایيد، چون معمولاً دچار </a:t>
            </a:r>
            <a:r>
              <a:rPr lang="fa-IR" b="0" dirty="0" smtClean="0"/>
              <a:t>آلودگی ميکروبی </a:t>
            </a:r>
            <a:r>
              <a:rPr lang="fa-IR" b="0" dirty="0"/>
              <a:t>می گردند.</a:t>
            </a:r>
          </a:p>
          <a:p>
            <a:pPr algn="justLow"/>
            <a:r>
              <a:rPr lang="fa-IR" b="0" dirty="0" smtClean="0"/>
              <a:t>       • </a:t>
            </a:r>
            <a:r>
              <a:rPr lang="fa-IR" b="0" dirty="0"/>
              <a:t>صابون های جامد برای استفاده در مراکز بهداشتی-درمانی مناسب نيستند، زیرا باکتریهای گرم منفی و سودوموناس ها می توانند در آنها رشد کرده و باعث انتقال عفونت گردند.</a:t>
            </a:r>
          </a:p>
          <a:p>
            <a:pPr algn="justLow"/>
            <a:r>
              <a:rPr lang="fa-IR" b="0" dirty="0" smtClean="0"/>
              <a:t>        • </a:t>
            </a:r>
            <a:r>
              <a:rPr lang="fa-IR" b="0" dirty="0"/>
              <a:t>برای خشک کردن دست ها از دستمال های حوله ای یکبار مصرف نرم و جاذب استفاده شود که به دیوار نصب می شوند. حوله های معمولی (</a:t>
            </a:r>
            <a:r>
              <a:rPr lang="fa-IR" b="0" dirty="0" smtClean="0"/>
              <a:t>قابل شستشو) برای </a:t>
            </a:r>
            <a:r>
              <a:rPr lang="fa-IR" b="0" dirty="0"/>
              <a:t>بکارگيری در مراکز بهداشتی-درمانی </a:t>
            </a:r>
            <a:r>
              <a:rPr lang="fa-IR" b="0" dirty="0" smtClean="0"/>
              <a:t>مناسب نيستند</a:t>
            </a:r>
            <a:r>
              <a:rPr lang="fa-IR" b="0" dirty="0"/>
              <a:t>، زیرا دچار آلودگی ميکروبی می شوند.</a:t>
            </a:r>
          </a:p>
          <a:p>
            <a:pPr algn="justLow"/>
            <a:r>
              <a:rPr lang="fa-IR" b="0" dirty="0" smtClean="0"/>
              <a:t>        • </a:t>
            </a:r>
            <a:r>
              <a:rPr lang="fa-IR" b="0" dirty="0"/>
              <a:t>در روش بهداشت دست در دندانپزشکی، استفاده از ناخن شوی توصيه نمی شود ولی اگر لازم شد تا ناخن ها هم تميز گردند باید از برس های استریل مخصوص استفاده کرد نه ناخن شوی های معمولی.</a:t>
            </a:r>
          </a:p>
        </p:txBody>
      </p:sp>
    </p:spTree>
    <p:extLst>
      <p:ext uri="{BB962C8B-B14F-4D97-AF65-F5344CB8AC3E}">
        <p14:creationId xmlns:p14="http://schemas.microsoft.com/office/powerpoint/2010/main" val="3150833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32656"/>
            <a:ext cx="6584836" cy="548640"/>
          </a:xfrm>
        </p:spPr>
        <p:txBody>
          <a:bodyPr/>
          <a:lstStyle/>
          <a:p>
            <a:r>
              <a:rPr lang="fa-IR" sz="2000" b="1" dirty="0">
                <a:latin typeface="B Nazanin,Bold"/>
                <a:cs typeface="B Titr" panose="00000700000000000000" pitchFamily="2" charset="-78"/>
              </a:rPr>
              <a:t>چگونه محلول را بصورت صحیح برای ضد عفونی تهیه کنیم؟</a:t>
            </a:r>
            <a:endParaRPr lang="fa-IR" sz="2000" dirty="0">
              <a:cs typeface="B Titr" panose="00000700000000000000" pitchFamily="2" charset="-78"/>
            </a:endParaRPr>
          </a:p>
        </p:txBody>
      </p:sp>
      <p:sp>
        <p:nvSpPr>
          <p:cNvPr id="5" name="Content Placeholder 4"/>
          <p:cNvSpPr>
            <a:spLocks noGrp="1"/>
          </p:cNvSpPr>
          <p:nvPr>
            <p:ph idx="1"/>
          </p:nvPr>
        </p:nvSpPr>
        <p:spPr>
          <a:xfrm>
            <a:off x="539552" y="1100628"/>
            <a:ext cx="8136904" cy="5064676"/>
          </a:xfrm>
        </p:spPr>
        <p:txBody>
          <a:bodyPr>
            <a:noAutofit/>
          </a:bodyPr>
          <a:lstStyle/>
          <a:p>
            <a:pPr algn="just"/>
            <a:r>
              <a:rPr lang="fa-IR" b="0" dirty="0" smtClean="0">
                <a:solidFill>
                  <a:schemeClr val="accent3">
                    <a:lumMod val="50000"/>
                  </a:schemeClr>
                </a:solidFill>
                <a:cs typeface="B Nazanin" panose="00000400000000000000" pitchFamily="2" charset="-78"/>
              </a:rPr>
              <a:t>        باید </a:t>
            </a:r>
            <a:r>
              <a:rPr lang="fa-IR" b="0" dirty="0">
                <a:solidFill>
                  <a:schemeClr val="accent3">
                    <a:lumMod val="50000"/>
                  </a:schemeClr>
                </a:solidFill>
                <a:cs typeface="B Nazanin" panose="00000400000000000000" pitchFamily="2" charset="-78"/>
              </a:rPr>
              <a:t>ظرف را بر اساس حجم، نشان گذاری کنيم. اینکار را براحتی می توان با یک ظرف دارای حجم مشخص انجام داد. </a:t>
            </a:r>
            <a:r>
              <a:rPr lang="fa-IR" b="0" dirty="0" smtClean="0">
                <a:solidFill>
                  <a:schemeClr val="accent3">
                    <a:lumMod val="50000"/>
                  </a:schemeClr>
                </a:solidFill>
                <a:cs typeface="B Nazanin" panose="00000400000000000000" pitchFamily="2" charset="-78"/>
              </a:rPr>
              <a:t>*اول </a:t>
            </a:r>
            <a:r>
              <a:rPr lang="fa-IR" b="0" dirty="0">
                <a:solidFill>
                  <a:schemeClr val="accent3">
                    <a:lumMod val="50000"/>
                  </a:schemeClr>
                </a:solidFill>
                <a:cs typeface="B Nazanin" panose="00000400000000000000" pitchFamily="2" charset="-78"/>
              </a:rPr>
              <a:t>آب را بصورت تقریبی وارد ظرف می کنيم. مثلا اگر بخواهيم 2 ليتر محلول رقيق </a:t>
            </a:r>
            <a:r>
              <a:rPr lang="fa-IR" b="0" dirty="0" smtClean="0">
                <a:solidFill>
                  <a:schemeClr val="accent3">
                    <a:lumMod val="50000"/>
                  </a:schemeClr>
                </a:solidFill>
                <a:cs typeface="B Nazanin" panose="00000400000000000000" pitchFamily="2" charset="-78"/>
              </a:rPr>
              <a:t>شده بسازیم:</a:t>
            </a:r>
            <a:endParaRPr lang="fa-IR" b="0" dirty="0">
              <a:solidFill>
                <a:schemeClr val="accent3">
                  <a:lumMod val="50000"/>
                </a:schemeClr>
              </a:solidFill>
              <a:cs typeface="B Nazanin" panose="00000400000000000000" pitchFamily="2" charset="-78"/>
            </a:endParaRPr>
          </a:p>
          <a:p>
            <a:pPr algn="just">
              <a:buFont typeface="Arial" charset="0"/>
              <a:buChar char="•"/>
            </a:pPr>
            <a:r>
              <a:rPr lang="fa-IR" b="0" dirty="0" smtClean="0">
                <a:solidFill>
                  <a:schemeClr val="accent3">
                    <a:lumMod val="50000"/>
                  </a:schemeClr>
                </a:solidFill>
                <a:cs typeface="B Nazanin" panose="00000400000000000000" pitchFamily="2" charset="-78"/>
              </a:rPr>
              <a:t>ابتدادا باید آب را بمقدار کمتر از 2 ليتر وارد سپس حجم کاملا دقيق ضد عفونی کننده به آب افزوده می شود. </a:t>
            </a:r>
            <a:r>
              <a:rPr lang="fa-IR" dirty="0" smtClean="0">
                <a:solidFill>
                  <a:srgbClr val="FF0000"/>
                </a:solidFill>
                <a:cs typeface="B Nazanin" panose="00000400000000000000" pitchFamily="2" charset="-78"/>
              </a:rPr>
              <a:t>هميشه محلول غليظ به آب افزوده می شود نه آب به محلول. </a:t>
            </a:r>
          </a:p>
          <a:p>
            <a:pPr algn="just">
              <a:buFont typeface="Arial" charset="0"/>
              <a:buChar char="•"/>
            </a:pPr>
            <a:r>
              <a:rPr lang="fa-IR" b="0" dirty="0" smtClean="0">
                <a:solidFill>
                  <a:schemeClr val="accent3">
                    <a:lumMod val="50000"/>
                  </a:schemeClr>
                </a:solidFill>
                <a:cs typeface="B Nazanin" panose="00000400000000000000" pitchFamily="2" charset="-78"/>
              </a:rPr>
              <a:t>آخرین مرحله افزودن آب تا حجم دقیق 2 لیتر می باشد که برای انجام آن تا رسیدن به حجم کاملا دقیق دوباره آب </a:t>
            </a:r>
            <a:r>
              <a:rPr lang="fa-IR" b="0" dirty="0">
                <a:solidFill>
                  <a:schemeClr val="accent3">
                    <a:lumMod val="50000"/>
                  </a:schemeClr>
                </a:solidFill>
                <a:cs typeface="B Nazanin" panose="00000400000000000000" pitchFamily="2" charset="-78"/>
              </a:rPr>
              <a:t>اضافه می کنيم. ) محلول رقيق شده با غلظت دقيق آماده است(. سپس تی تميز و خشک را وارد محفظه تميز نموده و سطوح </a:t>
            </a:r>
            <a:r>
              <a:rPr lang="fa-IR" b="0" dirty="0" smtClean="0">
                <a:solidFill>
                  <a:schemeClr val="accent3">
                    <a:lumMod val="50000"/>
                  </a:schemeClr>
                </a:solidFill>
                <a:cs typeface="B Nazanin" panose="00000400000000000000" pitchFamily="2" charset="-78"/>
              </a:rPr>
              <a:t>را بصورت مارپیچی) ضد عفونی نمایید.</a:t>
            </a:r>
            <a:endParaRPr lang="fa-IR" b="0" dirty="0">
              <a:solidFill>
                <a:schemeClr val="accent3">
                  <a:lumMod val="50000"/>
                </a:schemeClr>
              </a:solidFill>
              <a:cs typeface="B Nazanin" panose="00000400000000000000" pitchFamily="2" charset="-78"/>
            </a:endParaRPr>
          </a:p>
          <a:p>
            <a:pPr algn="just"/>
            <a:r>
              <a:rPr lang="fa-IR" b="0" dirty="0" smtClean="0">
                <a:solidFill>
                  <a:schemeClr val="accent3">
                    <a:lumMod val="50000"/>
                  </a:schemeClr>
                </a:solidFill>
                <a:cs typeface="B Nazanin" panose="00000400000000000000" pitchFamily="2" charset="-78"/>
              </a:rPr>
              <a:t>*    از </a:t>
            </a:r>
            <a:r>
              <a:rPr lang="fa-IR" b="0" dirty="0">
                <a:solidFill>
                  <a:schemeClr val="accent3">
                    <a:lumMod val="50000"/>
                  </a:schemeClr>
                </a:solidFill>
                <a:cs typeface="B Nazanin" panose="00000400000000000000" pitchFamily="2" charset="-78"/>
              </a:rPr>
              <a:t>انجام حرکات رفت و برگشتی خودداری شود تی آلوده شده،می بایست در محفظه دوم تميز شود . سپس باید آبگيری شود. تی تميز را وارد محفظه تميز کرده و </a:t>
            </a:r>
            <a:r>
              <a:rPr lang="fa-IR" b="0" dirty="0" smtClean="0">
                <a:solidFill>
                  <a:schemeClr val="accent3">
                    <a:lumMod val="50000"/>
                  </a:schemeClr>
                </a:solidFill>
                <a:cs typeface="B Nazanin" panose="00000400000000000000" pitchFamily="2" charset="-78"/>
              </a:rPr>
              <a:t>کارمجددا ادامه یابد. </a:t>
            </a:r>
            <a:endParaRPr lang="fa-IR" b="0" dirty="0">
              <a:solidFill>
                <a:schemeClr val="accent3">
                  <a:lumMod val="50000"/>
                </a:schemeClr>
              </a:solidFill>
              <a:cs typeface="B Nazanin" panose="00000400000000000000" pitchFamily="2" charset="-78"/>
            </a:endParaRPr>
          </a:p>
          <a:p>
            <a:pPr algn="just"/>
            <a:r>
              <a:rPr lang="fa-IR" b="0" dirty="0" smtClean="0">
                <a:solidFill>
                  <a:schemeClr val="accent3">
                    <a:lumMod val="50000"/>
                  </a:schemeClr>
                </a:solidFill>
                <a:cs typeface="B Nazanin" panose="00000400000000000000" pitchFamily="2" charset="-78"/>
              </a:rPr>
              <a:t>       برای </a:t>
            </a:r>
            <a:r>
              <a:rPr lang="fa-IR" b="0" dirty="0">
                <a:solidFill>
                  <a:schemeClr val="accent3">
                    <a:lumMod val="50000"/>
                  </a:schemeClr>
                </a:solidFill>
                <a:cs typeface="B Nazanin" panose="00000400000000000000" pitchFamily="2" charset="-78"/>
              </a:rPr>
              <a:t>ضد عفونی سطوح بزرگ نيز روش دو محفظه ای بهترین روش است. همچنين برای ضد عفونی سطوح کوچک نيز می توان از اسپری های سریع الاثر بهره برد. </a:t>
            </a:r>
            <a:r>
              <a:rPr lang="fa-IR" b="0" dirty="0">
                <a:solidFill>
                  <a:srgbClr val="08A1D9">
                    <a:lumMod val="50000"/>
                  </a:srgbClr>
                </a:solidFill>
                <a:cs typeface="B Nazanin" panose="00000400000000000000" pitchFamily="2" charset="-78"/>
              </a:rPr>
              <a:t>در استفاده از اسپری ها باید دقت نمود که </a:t>
            </a:r>
            <a:r>
              <a:rPr lang="fa-IR" b="0" dirty="0" smtClean="0">
                <a:solidFill>
                  <a:srgbClr val="08A1D9">
                    <a:lumMod val="50000"/>
                  </a:srgbClr>
                </a:solidFill>
                <a:cs typeface="B Nazanin" panose="00000400000000000000" pitchFamily="2" charset="-78"/>
              </a:rPr>
              <a:t>تمام </a:t>
            </a:r>
            <a:r>
              <a:rPr lang="fa-IR" b="0" dirty="0">
                <a:solidFill>
                  <a:srgbClr val="08A1D9">
                    <a:lumMod val="50000"/>
                  </a:srgbClr>
                </a:solidFill>
                <a:cs typeface="B Nazanin" panose="00000400000000000000" pitchFamily="2" charset="-78"/>
              </a:rPr>
              <a:t>سطح آغشته </a:t>
            </a:r>
            <a:r>
              <a:rPr lang="fa-IR" b="0" dirty="0" smtClean="0">
                <a:solidFill>
                  <a:srgbClr val="08A1D9">
                    <a:lumMod val="50000"/>
                  </a:srgbClr>
                </a:solidFill>
                <a:cs typeface="B Nazanin" panose="00000400000000000000" pitchFamily="2" charset="-78"/>
              </a:rPr>
              <a:t>شود</a:t>
            </a:r>
            <a:r>
              <a:rPr lang="fa-IR" b="0" dirty="0" smtClean="0">
                <a:solidFill>
                  <a:schemeClr val="accent3">
                    <a:lumMod val="50000"/>
                  </a:schemeClr>
                </a:solidFill>
                <a:cs typeface="B Nazanin" panose="00000400000000000000" pitchFamily="2" charset="-78"/>
              </a:rPr>
              <a:t>زمان </a:t>
            </a:r>
            <a:r>
              <a:rPr lang="fa-IR" b="0" dirty="0">
                <a:solidFill>
                  <a:schemeClr val="accent3">
                    <a:lumMod val="50000"/>
                  </a:schemeClr>
                </a:solidFill>
                <a:cs typeface="B Nazanin" panose="00000400000000000000" pitchFamily="2" charset="-78"/>
              </a:rPr>
              <a:t>مناسب را باید در نظرگرفت. دستمال کشی باید با یک دستمال تميز یکبار مصرف و یا با گاز تميز صورت گيرد.</a:t>
            </a:r>
          </a:p>
        </p:txBody>
      </p:sp>
    </p:spTree>
    <p:extLst>
      <p:ext uri="{BB962C8B-B14F-4D97-AF65-F5344CB8AC3E}">
        <p14:creationId xmlns:p14="http://schemas.microsoft.com/office/powerpoint/2010/main" val="51251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004148" cy="725760"/>
          </a:xfrm>
        </p:spPr>
        <p:txBody>
          <a:bodyPr/>
          <a:lstStyle/>
          <a:p>
            <a:r>
              <a:rPr lang="fa-IR" dirty="0">
                <a:solidFill>
                  <a:srgbClr val="FF0000"/>
                </a:solidFill>
                <a:cs typeface="B Titr" panose="00000700000000000000" pitchFamily="2" charset="-78"/>
              </a:rPr>
              <a:t>نکات ضروری جهت </a:t>
            </a:r>
            <a:r>
              <a:rPr lang="fa-IR" dirty="0" smtClean="0">
                <a:solidFill>
                  <a:srgbClr val="FF0000"/>
                </a:solidFill>
                <a:cs typeface="B Titr" panose="00000700000000000000" pitchFamily="2" charset="-78"/>
              </a:rPr>
              <a:t>مراقبت </a:t>
            </a:r>
            <a:r>
              <a:rPr lang="fa-IR" dirty="0">
                <a:solidFill>
                  <a:srgbClr val="FF0000"/>
                </a:solidFill>
                <a:cs typeface="B Titr" panose="00000700000000000000" pitchFamily="2" charset="-78"/>
              </a:rPr>
              <a:t>از پوست:</a:t>
            </a:r>
            <a:r>
              <a:rPr lang="fa-IR" dirty="0">
                <a:solidFill>
                  <a:srgbClr val="FF0000"/>
                </a:solidFill>
              </a:rPr>
              <a:t/>
            </a:r>
            <a:br>
              <a:rPr lang="fa-IR" dirty="0">
                <a:solidFill>
                  <a:srgbClr val="FF0000"/>
                </a:solidFill>
              </a:rPr>
            </a:br>
            <a:endParaRPr lang="fa-IR" dirty="0">
              <a:solidFill>
                <a:srgbClr val="FF0000"/>
              </a:solidFill>
            </a:endParaRPr>
          </a:p>
        </p:txBody>
      </p:sp>
      <p:sp>
        <p:nvSpPr>
          <p:cNvPr id="3" name="Content Placeholder 2"/>
          <p:cNvSpPr>
            <a:spLocks noGrp="1"/>
          </p:cNvSpPr>
          <p:nvPr>
            <p:ph idx="1"/>
          </p:nvPr>
        </p:nvSpPr>
        <p:spPr/>
        <p:txBody>
          <a:bodyPr/>
          <a:lstStyle/>
          <a:p>
            <a:endParaRPr lang="fa-IR" dirty="0" smtClean="0"/>
          </a:p>
          <a:p>
            <a:pPr>
              <a:buFont typeface="Wingdings" panose="05000000000000000000" pitchFamily="2" charset="2"/>
              <a:buChar char="v"/>
            </a:pPr>
            <a:r>
              <a:rPr lang="fa-IR" dirty="0" smtClean="0"/>
              <a:t>جهت</a:t>
            </a:r>
            <a:r>
              <a:rPr lang="fa-IR" sz="1800" dirty="0" smtClean="0">
                <a:cs typeface="B Nazanin" panose="00000400000000000000" pitchFamily="2" charset="-78"/>
              </a:rPr>
              <a:t> </a:t>
            </a:r>
            <a:r>
              <a:rPr lang="fa-IR" sz="1800" dirty="0">
                <a:cs typeface="B Nazanin" panose="00000400000000000000" pitchFamily="2" charset="-78"/>
              </a:rPr>
              <a:t>مراقبت از پوست استفاده از </a:t>
            </a:r>
            <a:r>
              <a:rPr lang="en-US" sz="1800" dirty="0">
                <a:cs typeface="B Nazanin" panose="00000400000000000000" pitchFamily="2" charset="-78"/>
              </a:rPr>
              <a:t>Skin Care </a:t>
            </a:r>
            <a:r>
              <a:rPr lang="fa-IR" sz="1800" dirty="0">
                <a:cs typeface="B Nazanin" panose="00000400000000000000" pitchFamily="2" charset="-78"/>
              </a:rPr>
              <a:t>توصيه می گردد</a:t>
            </a:r>
            <a:r>
              <a:rPr lang="fa-IR" sz="1800" dirty="0" smtClean="0">
                <a:cs typeface="B Nazanin" panose="00000400000000000000" pitchFamily="2" charset="-78"/>
              </a:rPr>
              <a:t>.</a:t>
            </a:r>
          </a:p>
          <a:p>
            <a:pPr>
              <a:buFont typeface="Wingdings" panose="05000000000000000000" pitchFamily="2" charset="2"/>
              <a:buChar char="v"/>
            </a:pPr>
            <a:endParaRPr lang="fa-IR" sz="1800" dirty="0">
              <a:cs typeface="B Nazanin" panose="00000400000000000000" pitchFamily="2" charset="-78"/>
            </a:endParaRPr>
          </a:p>
          <a:p>
            <a:pPr>
              <a:buFont typeface="Wingdings" panose="05000000000000000000" pitchFamily="2" charset="2"/>
              <a:buChar char="v"/>
            </a:pPr>
            <a:r>
              <a:rPr lang="fa-IR" sz="1800" dirty="0" smtClean="0">
                <a:cs typeface="B Nazanin" panose="00000400000000000000" pitchFamily="2" charset="-78"/>
              </a:rPr>
              <a:t>استفاده </a:t>
            </a:r>
            <a:r>
              <a:rPr lang="fa-IR" sz="1800" dirty="0">
                <a:cs typeface="B Nazanin" panose="00000400000000000000" pitchFamily="2" charset="-78"/>
              </a:rPr>
              <a:t>از هندراب الکلی با فرمول مناسب توصيه می گردد</a:t>
            </a:r>
            <a:r>
              <a:rPr lang="fa-IR" sz="1800" dirty="0" smtClean="0">
                <a:cs typeface="B Nazanin" panose="00000400000000000000" pitchFamily="2" charset="-78"/>
              </a:rPr>
              <a:t>.</a:t>
            </a:r>
          </a:p>
          <a:p>
            <a:pPr>
              <a:buFont typeface="Wingdings" panose="05000000000000000000" pitchFamily="2" charset="2"/>
              <a:buChar char="v"/>
            </a:pPr>
            <a:endParaRPr lang="fa-IR" sz="1800" dirty="0">
              <a:cs typeface="B Nazanin" panose="00000400000000000000" pitchFamily="2" charset="-78"/>
            </a:endParaRPr>
          </a:p>
          <a:p>
            <a:pPr>
              <a:buFont typeface="Wingdings" panose="05000000000000000000" pitchFamily="2" charset="2"/>
              <a:buChar char="v"/>
            </a:pPr>
            <a:r>
              <a:rPr lang="fa-IR" sz="1800" dirty="0" smtClean="0">
                <a:cs typeface="B Nazanin" panose="00000400000000000000" pitchFamily="2" charset="-78"/>
              </a:rPr>
              <a:t>خشک </a:t>
            </a:r>
            <a:r>
              <a:rPr lang="fa-IR" sz="1800" dirty="0">
                <a:cs typeface="B Nazanin" panose="00000400000000000000" pitchFamily="2" charset="-78"/>
              </a:rPr>
              <a:t>کردن دست ها قبل از پوشيدن دستکش توصيه می گردد</a:t>
            </a:r>
            <a:r>
              <a:rPr lang="fa-IR" sz="1800" dirty="0" smtClean="0">
                <a:cs typeface="B Nazanin" panose="00000400000000000000" pitchFamily="2" charset="-78"/>
              </a:rPr>
              <a:t>.</a:t>
            </a:r>
          </a:p>
          <a:p>
            <a:pPr>
              <a:buFont typeface="Wingdings" panose="05000000000000000000" pitchFamily="2" charset="2"/>
              <a:buChar char="v"/>
            </a:pPr>
            <a:endParaRPr lang="fa-IR" sz="1800" dirty="0">
              <a:cs typeface="B Nazanin" panose="00000400000000000000" pitchFamily="2" charset="-78"/>
            </a:endParaRPr>
          </a:p>
          <a:p>
            <a:pPr>
              <a:buFont typeface="Wingdings" panose="05000000000000000000" pitchFamily="2" charset="2"/>
              <a:buChar char="v"/>
            </a:pPr>
            <a:r>
              <a:rPr lang="fa-IR" sz="1800" dirty="0" smtClean="0">
                <a:cs typeface="B Nazanin" panose="00000400000000000000" pitchFamily="2" charset="-78"/>
              </a:rPr>
              <a:t>از </a:t>
            </a:r>
            <a:r>
              <a:rPr lang="fa-IR" sz="1800" dirty="0">
                <a:cs typeface="B Nazanin" panose="00000400000000000000" pitchFamily="2" charset="-78"/>
              </a:rPr>
              <a:t>شستشو با آب داغ اجتناب شود</a:t>
            </a:r>
            <a:r>
              <a:rPr lang="fa-IR" b="0" dirty="0"/>
              <a:t>.</a:t>
            </a:r>
          </a:p>
        </p:txBody>
      </p:sp>
    </p:spTree>
    <p:extLst>
      <p:ext uri="{BB962C8B-B14F-4D97-AF65-F5344CB8AC3E}">
        <p14:creationId xmlns:p14="http://schemas.microsoft.com/office/powerpoint/2010/main" val="3089868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8424936" cy="914400"/>
          </a:xfrm>
        </p:spPr>
        <p:txBody>
          <a:bodyPr/>
          <a:lstStyle/>
          <a:p>
            <a:r>
              <a:rPr lang="fa-IR" sz="2000" dirty="0">
                <a:solidFill>
                  <a:srgbClr val="FF0000"/>
                </a:solidFill>
                <a:cs typeface="B Titr" panose="00000700000000000000" pitchFamily="2" charset="-78"/>
              </a:rPr>
              <a:t>زمان ضدعفونی کردن دست ها و اقداماتی که باید انجام </a:t>
            </a:r>
            <a:r>
              <a:rPr lang="fa-IR" sz="2000" dirty="0" smtClean="0">
                <a:solidFill>
                  <a:srgbClr val="FF0000"/>
                </a:solidFill>
                <a:cs typeface="B Titr" panose="00000700000000000000" pitchFamily="2" charset="-78"/>
              </a:rPr>
              <a:t>شود(توصیه </a:t>
            </a:r>
            <a:r>
              <a:rPr lang="en-US" sz="2000" dirty="0" smtClean="0">
                <a:solidFill>
                  <a:srgbClr val="FF0000"/>
                </a:solidFill>
                <a:cs typeface="B Titr" panose="00000700000000000000" pitchFamily="2" charset="-78"/>
              </a:rPr>
              <a:t>  (CDC</a:t>
            </a:r>
            <a:endParaRPr lang="fa-IR" sz="2000" dirty="0">
              <a:solidFill>
                <a:srgbClr val="FF0000"/>
              </a:solidFill>
              <a:cs typeface="B Titr" panose="00000700000000000000" pitchFamily="2" charset="-78"/>
            </a:endParaRPr>
          </a:p>
        </p:txBody>
      </p:sp>
      <p:sp>
        <p:nvSpPr>
          <p:cNvPr id="3" name="Content Placeholder 2"/>
          <p:cNvSpPr>
            <a:spLocks noGrp="1"/>
          </p:cNvSpPr>
          <p:nvPr>
            <p:ph idx="1"/>
          </p:nvPr>
        </p:nvSpPr>
        <p:spPr>
          <a:xfrm>
            <a:off x="0" y="764704"/>
            <a:ext cx="9144000" cy="6093296"/>
          </a:xfrm>
        </p:spPr>
        <p:txBody>
          <a:bodyPr>
            <a:noAutofit/>
          </a:bodyPr>
          <a:lstStyle/>
          <a:p>
            <a:r>
              <a:rPr lang="fa-IR" sz="1400" b="0" dirty="0" smtClean="0">
                <a:cs typeface="B Nazanin" panose="00000400000000000000" pitchFamily="2" charset="-78"/>
              </a:rPr>
              <a:t>1-</a:t>
            </a:r>
            <a:r>
              <a:rPr lang="en-US" sz="1400" b="0" dirty="0" smtClean="0">
                <a:cs typeface="B Nazanin" panose="00000400000000000000" pitchFamily="2" charset="-78"/>
              </a:rPr>
              <a:t> </a:t>
            </a:r>
            <a:r>
              <a:rPr lang="fa-IR" sz="1400" b="0" dirty="0" smtClean="0">
                <a:cs typeface="B Nazanin" panose="00000400000000000000" pitchFamily="2" charset="-78"/>
              </a:rPr>
              <a:t>رویت </a:t>
            </a:r>
            <a:r>
              <a:rPr lang="fa-IR" sz="1400" b="0" dirty="0">
                <a:cs typeface="B Nazanin" panose="00000400000000000000" pitchFamily="2" charset="-78"/>
              </a:rPr>
              <a:t>آلودگی دست ها با مواد پروتئينی یا کثيفی دست ها:</a:t>
            </a:r>
          </a:p>
          <a:p>
            <a:r>
              <a:rPr lang="fa-IR" sz="1400" b="0" dirty="0" smtClean="0">
                <a:cs typeface="B Nazanin" panose="00000400000000000000" pitchFamily="2" charset="-78"/>
              </a:rPr>
              <a:t> شستشو </a:t>
            </a:r>
            <a:r>
              <a:rPr lang="fa-IR" sz="1400" b="0" dirty="0">
                <a:cs typeface="B Nazanin" panose="00000400000000000000" pitchFamily="2" charset="-78"/>
              </a:rPr>
              <a:t>با آب و صابون (</a:t>
            </a:r>
            <a:r>
              <a:rPr lang="fa-IR" sz="1400" b="0" dirty="0" smtClean="0">
                <a:cs typeface="B Nazanin" panose="00000400000000000000" pitchFamily="2" charset="-78"/>
              </a:rPr>
              <a:t>معمولی </a:t>
            </a:r>
            <a:r>
              <a:rPr lang="fa-IR" sz="1400" b="0" dirty="0">
                <a:cs typeface="B Nazanin" panose="00000400000000000000" pitchFamily="2" charset="-78"/>
              </a:rPr>
              <a:t>یا ضد </a:t>
            </a:r>
            <a:r>
              <a:rPr lang="fa-IR" sz="1400" b="0" dirty="0" smtClean="0">
                <a:cs typeface="B Nazanin" panose="00000400000000000000" pitchFamily="2" charset="-78"/>
              </a:rPr>
              <a:t>ميکروبی ) و </a:t>
            </a:r>
            <a:r>
              <a:rPr lang="fa-IR" sz="1400" b="0" dirty="0">
                <a:cs typeface="B Nazanin" panose="00000400000000000000" pitchFamily="2" charset="-78"/>
              </a:rPr>
              <a:t>در ادامه ضدعفونی با ماده ضدعفونی کننده حاوی الکل</a:t>
            </a:r>
          </a:p>
          <a:p>
            <a:r>
              <a:rPr lang="fa-IR" sz="1400" b="0" dirty="0" smtClean="0">
                <a:cs typeface="B Nazanin" panose="00000400000000000000" pitchFamily="2" charset="-78"/>
              </a:rPr>
              <a:t>2-چنانچه </a:t>
            </a:r>
            <a:r>
              <a:rPr lang="fa-IR" sz="1400" b="0" dirty="0">
                <a:cs typeface="B Nazanin" panose="00000400000000000000" pitchFamily="2" charset="-78"/>
              </a:rPr>
              <a:t>دست ها آلودگی قابل رویت ندارند:</a:t>
            </a:r>
          </a:p>
          <a:p>
            <a:r>
              <a:rPr lang="fa-IR" sz="1400" b="0" dirty="0">
                <a:cs typeface="B Nazanin" panose="00000400000000000000" pitchFamily="2" charset="-78"/>
              </a:rPr>
              <a:t>مالش با ماده چرک زدا بدون آب حاوی الکل</a:t>
            </a:r>
          </a:p>
          <a:p>
            <a:r>
              <a:rPr lang="fa-IR" sz="1400" b="0" dirty="0" smtClean="0">
                <a:cs typeface="B Nazanin" panose="00000400000000000000" pitchFamily="2" charset="-78"/>
              </a:rPr>
              <a:t>3- قبل </a:t>
            </a:r>
            <a:r>
              <a:rPr lang="fa-IR" sz="1400" b="0" dirty="0">
                <a:cs typeface="B Nazanin" panose="00000400000000000000" pitchFamily="2" charset="-78"/>
              </a:rPr>
              <a:t>و بعد از تماس با پوست سالم </a:t>
            </a:r>
            <a:r>
              <a:rPr lang="fa-IR" sz="1400" b="0" dirty="0" smtClean="0">
                <a:cs typeface="B Nazanin" panose="00000400000000000000" pitchFamily="2" charset="-78"/>
              </a:rPr>
              <a:t>بيمار(گرفتن </a:t>
            </a:r>
            <a:r>
              <a:rPr lang="fa-IR" sz="1400" b="0" dirty="0">
                <a:cs typeface="B Nazanin" panose="00000400000000000000" pitchFamily="2" charset="-78"/>
              </a:rPr>
              <a:t>نبض و فشار خون </a:t>
            </a:r>
            <a:r>
              <a:rPr lang="fa-IR" sz="1400" b="0" dirty="0" smtClean="0">
                <a:cs typeface="B Nazanin" panose="00000400000000000000" pitchFamily="2" charset="-78"/>
              </a:rPr>
              <a:t>و...)</a:t>
            </a:r>
            <a:endParaRPr lang="fa-IR" sz="1400" b="0" dirty="0">
              <a:cs typeface="B Nazanin" panose="00000400000000000000" pitchFamily="2" charset="-78"/>
            </a:endParaRPr>
          </a:p>
          <a:p>
            <a:r>
              <a:rPr lang="fa-IR" sz="1400" b="0" dirty="0">
                <a:cs typeface="B Nazanin" panose="00000400000000000000" pitchFamily="2" charset="-78"/>
              </a:rPr>
              <a:t>مالش با ماده چرک زدا بدون آب حاوی الکل</a:t>
            </a:r>
          </a:p>
          <a:p>
            <a:r>
              <a:rPr lang="fa-IR" sz="1400" b="0" dirty="0" smtClean="0">
                <a:cs typeface="B Nazanin" panose="00000400000000000000" pitchFamily="2" charset="-78"/>
              </a:rPr>
              <a:t>4- ترشحات </a:t>
            </a:r>
            <a:r>
              <a:rPr lang="fa-IR" sz="1400" b="0" dirty="0">
                <a:cs typeface="B Nazanin" panose="00000400000000000000" pitchFamily="2" charset="-78"/>
              </a:rPr>
              <a:t>بدن، مخاطات، پوست آسيب دیده یا پانسمان:</a:t>
            </a:r>
          </a:p>
          <a:p>
            <a:r>
              <a:rPr lang="fa-IR" sz="1400" b="0" dirty="0">
                <a:cs typeface="B Nazanin" panose="00000400000000000000" pitchFamily="2" charset="-78"/>
              </a:rPr>
              <a:t>مالش با ماده چرک زدا بدون آب حاوی الکل، به شرط عدم وجود آلودگی قابل رویت</a:t>
            </a:r>
          </a:p>
          <a:p>
            <a:r>
              <a:rPr lang="fa-IR" sz="1400" b="0" dirty="0" smtClean="0">
                <a:cs typeface="B Nazanin" panose="00000400000000000000" pitchFamily="2" charset="-78"/>
              </a:rPr>
              <a:t>5- حين </a:t>
            </a:r>
            <a:r>
              <a:rPr lang="fa-IR" sz="1400" b="0" dirty="0">
                <a:cs typeface="B Nazanin" panose="00000400000000000000" pitchFamily="2" charset="-78"/>
              </a:rPr>
              <a:t>مراقبت از بيمار:</a:t>
            </a:r>
          </a:p>
          <a:p>
            <a:r>
              <a:rPr lang="fa-IR" sz="1400" b="0" dirty="0">
                <a:cs typeface="B Nazanin" panose="00000400000000000000" pitchFamily="2" charset="-78"/>
              </a:rPr>
              <a:t>مالش با ماده چرک زدا بدون آب حاوی </a:t>
            </a:r>
            <a:r>
              <a:rPr lang="fa-IR" sz="1400" b="0" dirty="0" smtClean="0">
                <a:cs typeface="B Nazanin" panose="00000400000000000000" pitchFamily="2" charset="-78"/>
              </a:rPr>
              <a:t>الکل</a:t>
            </a:r>
          </a:p>
          <a:p>
            <a:r>
              <a:rPr lang="fa-IR" sz="1400" b="0" dirty="0" smtClean="0">
                <a:cs typeface="B Nazanin" panose="00000400000000000000" pitchFamily="2" charset="-78"/>
              </a:rPr>
              <a:t>6- در </a:t>
            </a:r>
            <a:r>
              <a:rPr lang="fa-IR" sz="1400" b="0" dirty="0">
                <a:cs typeface="B Nazanin" panose="00000400000000000000" pitchFamily="2" charset="-78"/>
              </a:rPr>
              <a:t>فاصله بين بيماران، جهت جلوگيری از انتقال فلور موقت بيماران و جلوگيری از سرایت از بيمار به کادر درمانی و بالعکس و بيمار به بيمار دیگر .</a:t>
            </a:r>
          </a:p>
          <a:p>
            <a:r>
              <a:rPr lang="fa-IR" sz="1400" b="0" dirty="0" smtClean="0">
                <a:cs typeface="B Nazanin" panose="00000400000000000000" pitchFamily="2" charset="-78"/>
              </a:rPr>
              <a:t>7- بعد </a:t>
            </a:r>
            <a:r>
              <a:rPr lang="fa-IR" sz="1400" b="0" dirty="0">
                <a:cs typeface="B Nazanin" panose="00000400000000000000" pitchFamily="2" charset="-78"/>
              </a:rPr>
              <a:t>از تماس با اشيای بی جان </a:t>
            </a:r>
            <a:r>
              <a:rPr lang="fa-IR" sz="1400" b="0" dirty="0" smtClean="0">
                <a:cs typeface="B Nazanin" panose="00000400000000000000" pitchFamily="2" charset="-78"/>
              </a:rPr>
              <a:t>( </a:t>
            </a:r>
            <a:r>
              <a:rPr lang="fa-IR" sz="1400" b="0" dirty="0">
                <a:cs typeface="B Nazanin" panose="00000400000000000000" pitchFamily="2" charset="-78"/>
              </a:rPr>
              <a:t>شامل وسایل و تجهيزت </a:t>
            </a:r>
            <a:r>
              <a:rPr lang="fa-IR" sz="1400" b="0" dirty="0" smtClean="0">
                <a:cs typeface="B Nazanin" panose="00000400000000000000" pitchFamily="2" charset="-78"/>
              </a:rPr>
              <a:t>پزشکی) </a:t>
            </a:r>
            <a:r>
              <a:rPr lang="fa-IR" sz="1400" b="0" dirty="0">
                <a:cs typeface="B Nazanin" panose="00000400000000000000" pitchFamily="2" charset="-78"/>
              </a:rPr>
              <a:t>در مجاورت تخت بيمار:</a:t>
            </a:r>
          </a:p>
          <a:p>
            <a:r>
              <a:rPr lang="fa-IR" sz="1400" b="0" dirty="0">
                <a:cs typeface="B Nazanin" panose="00000400000000000000" pitchFamily="2" charset="-78"/>
              </a:rPr>
              <a:t>مالش با ماده چرک زدا بدون آب حاوی </a:t>
            </a:r>
            <a:r>
              <a:rPr lang="fa-IR" sz="1400" b="0" dirty="0" smtClean="0">
                <a:cs typeface="B Nazanin" panose="00000400000000000000" pitchFamily="2" charset="-78"/>
              </a:rPr>
              <a:t>الکل</a:t>
            </a:r>
            <a:endParaRPr lang="fa-IR" sz="1400" b="0" dirty="0">
              <a:cs typeface="B Nazanin" panose="00000400000000000000" pitchFamily="2" charset="-78"/>
            </a:endParaRPr>
          </a:p>
        </p:txBody>
      </p:sp>
    </p:spTree>
    <p:extLst>
      <p:ext uri="{BB962C8B-B14F-4D97-AF65-F5344CB8AC3E}">
        <p14:creationId xmlns:p14="http://schemas.microsoft.com/office/powerpoint/2010/main" val="1240089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6632"/>
            <a:ext cx="7520940" cy="4563845"/>
          </a:xfrm>
        </p:spPr>
        <p:txBody>
          <a:bodyPr>
            <a:noAutofit/>
          </a:bodyPr>
          <a:lstStyle/>
          <a:p>
            <a:r>
              <a:rPr lang="fa-IR" sz="1400" b="0" dirty="0">
                <a:cs typeface="B Nazanin" panose="00000400000000000000" pitchFamily="2" charset="-78"/>
              </a:rPr>
              <a:t>8- قبل از پوشيدن دستکش استریل برای کارگذاری کاتتر وریدی مرکزی   </a:t>
            </a:r>
            <a:r>
              <a:rPr lang="en-US" sz="1400" b="0" dirty="0">
                <a:cs typeface="B Nazanin" panose="00000400000000000000" pitchFamily="2" charset="-78"/>
              </a:rPr>
              <a:t>CVP </a:t>
            </a:r>
          </a:p>
          <a:p>
            <a:r>
              <a:rPr lang="fa-IR" sz="1400" b="0" dirty="0">
                <a:cs typeface="B Nazanin" panose="00000400000000000000" pitchFamily="2" charset="-78"/>
              </a:rPr>
              <a:t>مالش با ماده چرک زدا بدون آب حاوی الکل</a:t>
            </a:r>
          </a:p>
          <a:p>
            <a:r>
              <a:rPr lang="fa-IR" sz="1400" b="0" dirty="0">
                <a:cs typeface="B Nazanin" panose="00000400000000000000" pitchFamily="2" charset="-78"/>
              </a:rPr>
              <a:t>9-  قبل از کارگذاری سوند ادراری یا کاتتر وریدی محيطی یا سایر وسایل تهاجمی :</a:t>
            </a:r>
          </a:p>
          <a:p>
            <a:r>
              <a:rPr lang="fa-IR" sz="1400" b="0" dirty="0">
                <a:cs typeface="B Nazanin" panose="00000400000000000000" pitchFamily="2" charset="-78"/>
              </a:rPr>
              <a:t>مالش با ماده چرک زدا بدون آب حاوی الکل</a:t>
            </a:r>
          </a:p>
          <a:p>
            <a:r>
              <a:rPr lang="fa-IR" sz="1400" b="0" dirty="0">
                <a:cs typeface="B Nazanin" panose="00000400000000000000" pitchFamily="2" charset="-78"/>
              </a:rPr>
              <a:t>10- بعد از خروج دستکش ها:</a:t>
            </a:r>
          </a:p>
          <a:p>
            <a:r>
              <a:rPr lang="fa-IR" sz="1400" b="0" dirty="0">
                <a:cs typeface="B Nazanin" panose="00000400000000000000" pitchFamily="2" charset="-78"/>
              </a:rPr>
              <a:t>مالش با ماده چرک زدا بدون آب حاوی الکل</a:t>
            </a:r>
          </a:p>
          <a:p>
            <a:r>
              <a:rPr lang="fa-IR" sz="1400" b="0" dirty="0">
                <a:cs typeface="B Nazanin" panose="00000400000000000000" pitchFamily="2" charset="-78"/>
              </a:rPr>
              <a:t>11- قبل از خوردن غذا و بعد از رفتن دستشویی:</a:t>
            </a:r>
          </a:p>
          <a:p>
            <a:r>
              <a:rPr lang="fa-IR" sz="1400" b="0" dirty="0">
                <a:cs typeface="B Nazanin" panose="00000400000000000000" pitchFamily="2" charset="-78"/>
              </a:rPr>
              <a:t>شستشوی دست با صابون معمولی و سپس مالش با ماده چرک زدا بدون آب حاوی الکل</a:t>
            </a:r>
          </a:p>
          <a:p>
            <a:r>
              <a:rPr lang="fa-IR" sz="1400" b="0" dirty="0">
                <a:cs typeface="B Nazanin" panose="00000400000000000000" pitchFamily="2" charset="-78"/>
              </a:rPr>
              <a:t>12-  در صورت شک مواجهه با باسيل آنتراکس )سياه زخم(:</a:t>
            </a:r>
          </a:p>
          <a:p>
            <a:r>
              <a:rPr lang="fa-IR" sz="1400" b="0" dirty="0">
                <a:cs typeface="B Nazanin" panose="00000400000000000000" pitchFamily="2" charset="-78"/>
              </a:rPr>
              <a:t>شستن دست ها با آب و صابون )معمولی یا ضد ميکروبی( و مالش دست ها با ترکيبات چرک زدای قوی.</a:t>
            </a:r>
          </a:p>
          <a:p>
            <a:r>
              <a:rPr lang="fa-IR" sz="1400" b="0" dirty="0">
                <a:cs typeface="B Nazanin" panose="00000400000000000000" pitchFamily="2" charset="-78"/>
              </a:rPr>
              <a:t>همچنين </a:t>
            </a:r>
            <a:r>
              <a:rPr lang="en-US" sz="1400" b="0" dirty="0">
                <a:cs typeface="B Nazanin" panose="00000400000000000000" pitchFamily="2" charset="-78"/>
              </a:rPr>
              <a:t>CDC ( MMWR/2002 ) </a:t>
            </a:r>
            <a:r>
              <a:rPr lang="fa-IR" sz="1400" b="0" dirty="0">
                <a:cs typeface="B Nazanin" panose="00000400000000000000" pitchFamily="2" charset="-78"/>
              </a:rPr>
              <a:t>جهت ارتقا سطح بهداشت دست کارکنان به چند مورد دیگر نيز اشاره دارد، از جمله اینکه برای پذیرش بهتر پرسنل جهت بهداشت دست ها در واحد ها یک ماده چرک</a:t>
            </a:r>
          </a:p>
          <a:p>
            <a:r>
              <a:rPr lang="fa-IR" sz="1400" b="0" dirty="0">
                <a:cs typeface="B Nazanin" panose="00000400000000000000" pitchFamily="2" charset="-78"/>
              </a:rPr>
              <a:t>زدا بدون آب حاوی الکل، در محل ورود به اتاق بيمار یا کنار تخت یا جای مناسب دیگر، در اختيار قرار گيرد و همچنين می توان ضدعفونی کننده دست را در اندازه کوچک جيبی و قابل حمل در اختيار هر یک از</a:t>
            </a:r>
          </a:p>
          <a:p>
            <a:r>
              <a:rPr lang="fa-IR" sz="1400" b="0" dirty="0">
                <a:cs typeface="B Nazanin" panose="00000400000000000000" pitchFamily="2" charset="-78"/>
              </a:rPr>
              <a:t>پرسنل قرار داد .</a:t>
            </a:r>
          </a:p>
          <a:p>
            <a:r>
              <a:rPr lang="fa-IR" sz="1400" b="0" dirty="0">
                <a:cs typeface="B Nazanin" panose="00000400000000000000" pitchFamily="2" charset="-78"/>
              </a:rPr>
              <a:t>دستمال های حاوی مواد ضد ميکروبی توانایی کاهش بار ميکروبی به اندازه مالش دست ها با الکل یا استفاده از صابون ضد ميکروبی ندارند</a:t>
            </a:r>
          </a:p>
          <a:p>
            <a:endParaRPr lang="fa-IR" sz="1400" b="0" dirty="0">
              <a:cs typeface="B Nazanin" panose="00000400000000000000" pitchFamily="2" charset="-78"/>
            </a:endParaRPr>
          </a:p>
        </p:txBody>
      </p:sp>
    </p:spTree>
    <p:extLst>
      <p:ext uri="{BB962C8B-B14F-4D97-AF65-F5344CB8AC3E}">
        <p14:creationId xmlns:p14="http://schemas.microsoft.com/office/powerpoint/2010/main" val="2521245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6892"/>
            <a:ext cx="6224796" cy="548640"/>
          </a:xfrm>
        </p:spPr>
        <p:txBody>
          <a:bodyPr/>
          <a:lstStyle/>
          <a:p>
            <a:r>
              <a:rPr lang="fa-IR" sz="1400" b="1" dirty="0">
                <a:solidFill>
                  <a:schemeClr val="accent2"/>
                </a:solidFill>
                <a:cs typeface="B Titr" panose="00000700000000000000" pitchFamily="2" charset="-78"/>
              </a:rPr>
              <a:t>پروتکل های ضد عفونی کنندگی در کلیه سطوح محیطی در مراکز درمانی</a:t>
            </a:r>
            <a:endParaRPr lang="fa-IR" sz="1400" dirty="0">
              <a:solidFill>
                <a:schemeClr val="accent2"/>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340339"/>
              </p:ext>
            </p:extLst>
          </p:nvPr>
        </p:nvGraphicFramePr>
        <p:xfrm>
          <a:off x="24095" y="476673"/>
          <a:ext cx="9119905" cy="6381327"/>
        </p:xfrm>
        <a:graphic>
          <a:graphicData uri="http://schemas.openxmlformats.org/drawingml/2006/table">
            <a:tbl>
              <a:tblPr rtl="1" firstRow="1" bandRow="1">
                <a:tableStyleId>{5C22544A-7EE6-4342-B048-85BDC9FD1C3A}</a:tableStyleId>
              </a:tblPr>
              <a:tblGrid>
                <a:gridCol w="1583771"/>
                <a:gridCol w="3253076"/>
                <a:gridCol w="4283058"/>
              </a:tblGrid>
              <a:tr h="567214">
                <a:tc>
                  <a:txBody>
                    <a:bodyPr/>
                    <a:lstStyle/>
                    <a:p>
                      <a:pPr rtl="1"/>
                      <a:r>
                        <a:rPr lang="fa-IR" sz="1400" b="1" i="0" u="none" strike="noStrike" baseline="0" dirty="0" smtClean="0">
                          <a:latin typeface="B Nazanin,Bold"/>
                        </a:rPr>
                        <a:t>قسمتهای مورد بحث</a:t>
                      </a:r>
                      <a:endParaRPr lang="fa-IR" sz="1400" dirty="0"/>
                    </a:p>
                  </a:txBody>
                  <a:tcPr/>
                </a:tc>
                <a:tc>
                  <a:txBody>
                    <a:bodyPr/>
                    <a:lstStyle/>
                    <a:p>
                      <a:pPr rtl="1"/>
                      <a:r>
                        <a:rPr lang="fa-IR" sz="1400" b="1" i="0" u="none" strike="noStrike" baseline="0" dirty="0" smtClean="0">
                          <a:latin typeface="B Nazanin,Bold"/>
                        </a:rPr>
                        <a:t>توضیحات</a:t>
                      </a:r>
                      <a:endParaRPr lang="fa-IR" sz="1400" dirty="0"/>
                    </a:p>
                  </a:txBody>
                  <a:tcPr/>
                </a:tc>
                <a:tc>
                  <a:txBody>
                    <a:bodyPr/>
                    <a:lstStyle/>
                    <a:p>
                      <a:pPr rtl="1"/>
                      <a:r>
                        <a:rPr lang="fa-IR" sz="1400" b="1" i="0" u="none" strike="noStrike" baseline="0" dirty="0" smtClean="0">
                          <a:latin typeface="B Nazanin,Bold"/>
                        </a:rPr>
                        <a:t>فعالیت انجام شده</a:t>
                      </a:r>
                      <a:endParaRPr lang="fa-IR" sz="1400" dirty="0"/>
                    </a:p>
                  </a:txBody>
                  <a:tcPr/>
                </a:tc>
              </a:tr>
              <a:tr h="1186545">
                <a:tc>
                  <a:txBody>
                    <a:bodyPr/>
                    <a:lstStyle/>
                    <a:p>
                      <a:pPr algn="justLow" rtl="1"/>
                      <a:r>
                        <a:rPr lang="fa-IR" sz="1400" dirty="0" smtClean="0">
                          <a:solidFill>
                            <a:schemeClr val="tx1"/>
                          </a:solidFill>
                          <a:cs typeface="B Nazanin" panose="00000400000000000000" pitchFamily="2" charset="-78"/>
                        </a:rPr>
                        <a:t>تجهیزات هتلینگ(تخت، انکوباتور</a:t>
                      </a:r>
                    </a:p>
                    <a:p>
                      <a:pPr algn="justLow" rtl="1"/>
                      <a:r>
                        <a:rPr lang="fa-IR" sz="1400" dirty="0" smtClean="0">
                          <a:solidFill>
                            <a:schemeClr val="tx1"/>
                          </a:solidFill>
                          <a:cs typeface="B Nazanin" panose="00000400000000000000" pitchFamily="2" charset="-78"/>
                        </a:rPr>
                        <a:t>نوزادان به شدت آلوده و...</a:t>
                      </a:r>
                      <a:endParaRPr lang="fa-IR" sz="14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algn="just" rtl="1"/>
                      <a:r>
                        <a:rPr lang="fa-IR" sz="1400" dirty="0" smtClean="0">
                          <a:cs typeface="B Nazanin" panose="00000400000000000000" pitchFamily="2" charset="-78"/>
                        </a:rPr>
                        <a:t>- محلول فنولی بدليل بروز هيپر بيلی روبينمی در نوزادان جهت پاک کردن انکوباتور و کابينت های نوزادان، در طول ا قامت نوزاد نبايد مورد استفاده قرارگيرد، چنانچه پس از ترخيص نوزاد بکار رود باید کاملا با آب، آبکشی و خشک گردد و سپس مورد استفاده نوزاد دیگر قرار گيرد</a:t>
                      </a:r>
                      <a:endParaRPr lang="fa-IR" sz="1400" dirty="0">
                        <a:cs typeface="B Nazanin" panose="00000400000000000000" pitchFamily="2" charset="-78"/>
                      </a:endParaRPr>
                    </a:p>
                  </a:txBody>
                  <a:tcPr>
                    <a:solidFill>
                      <a:schemeClr val="accent2">
                        <a:lumMod val="40000"/>
                        <a:lumOff val="60000"/>
                      </a:schemeClr>
                    </a:solidFill>
                  </a:tcPr>
                </a:tc>
                <a:tc>
                  <a:txBody>
                    <a:bodyPr/>
                    <a:lstStyle/>
                    <a:p>
                      <a:pPr rtl="1"/>
                      <a:endParaRPr lang="fa-IR" sz="1400" dirty="0">
                        <a:cs typeface="B Nazanin" panose="00000400000000000000" pitchFamily="2" charset="-78"/>
                      </a:endParaRPr>
                    </a:p>
                  </a:txBody>
                  <a:tcPr>
                    <a:solidFill>
                      <a:schemeClr val="accent2">
                        <a:lumMod val="60000"/>
                        <a:lumOff val="40000"/>
                      </a:schemeClr>
                    </a:solidFill>
                  </a:tcPr>
                </a:tc>
              </a:tr>
              <a:tr h="749397">
                <a:tc>
                  <a:txBody>
                    <a:bodyPr/>
                    <a:lstStyle/>
                    <a:p>
                      <a:pPr algn="justLow"/>
                      <a:r>
                        <a:rPr lang="fa-IR" sz="1400" b="0" i="0" u="none" strike="noStrike" baseline="0" dirty="0" smtClean="0">
                          <a:solidFill>
                            <a:schemeClr val="tx1"/>
                          </a:solidFill>
                          <a:cs typeface="B Nazanin" panose="00000400000000000000" pitchFamily="2" charset="-78"/>
                        </a:rPr>
                        <a:t>مکانهایی که در معرض تماس کم (غيرمستقيم بابيمار)است.</a:t>
                      </a:r>
                      <a:endParaRPr lang="fa-IR" sz="14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rtl="1"/>
                      <a:r>
                        <a:rPr lang="fa-IR" sz="1400" b="0" i="0" u="none" strike="noStrike" kern="1200" baseline="0" dirty="0" smtClean="0">
                          <a:solidFill>
                            <a:schemeClr val="dk1"/>
                          </a:solidFill>
                          <a:latin typeface="+mn-lt"/>
                          <a:ea typeface="+mn-ea"/>
                          <a:cs typeface="B Nazanin" panose="00000400000000000000" pitchFamily="2" charset="-78"/>
                        </a:rPr>
                        <a:t>موارد با آلودگی کمتر (سطوح باید خشک باقی بمانند) از جمله دیوارها، سقف</a:t>
                      </a:r>
                      <a:endParaRPr lang="fa-IR" sz="1400" dirty="0">
                        <a:cs typeface="B Nazanin" panose="00000400000000000000" pitchFamily="2" charset="-78"/>
                      </a:endParaRPr>
                    </a:p>
                  </a:txBody>
                  <a:tcPr>
                    <a:solidFill>
                      <a:schemeClr val="accent2">
                        <a:lumMod val="40000"/>
                        <a:lumOff val="60000"/>
                      </a:schemeClr>
                    </a:solidFill>
                  </a:tcPr>
                </a:tc>
                <a:tc>
                  <a:txBody>
                    <a:bodyPr/>
                    <a:lstStyle/>
                    <a:p>
                      <a:pPr algn="justLow" rtl="1"/>
                      <a:r>
                        <a:rPr lang="fa-IR" sz="1400" b="0" i="0" u="none" strike="noStrike" baseline="0" dirty="0" smtClean="0">
                          <a:cs typeface="B Nazanin" panose="00000400000000000000" pitchFamily="2" charset="-78"/>
                        </a:rPr>
                        <a:t>گاه به گاه تميز کردن و ضد عفونی و خشک کردن  </a:t>
                      </a:r>
                      <a:endParaRPr lang="fa-IR" sz="1400" dirty="0">
                        <a:cs typeface="B Nazanin" panose="00000400000000000000" pitchFamily="2" charset="-78"/>
                      </a:endParaRPr>
                    </a:p>
                  </a:txBody>
                  <a:tcPr>
                    <a:solidFill>
                      <a:schemeClr val="accent2">
                        <a:lumMod val="60000"/>
                        <a:lumOff val="40000"/>
                      </a:schemeClr>
                    </a:solidFill>
                  </a:tcPr>
                </a:tc>
              </a:tr>
              <a:tr h="846643">
                <a:tc>
                  <a:txBody>
                    <a:bodyPr/>
                    <a:lstStyle/>
                    <a:p>
                      <a:pPr algn="justLow"/>
                      <a:r>
                        <a:rPr lang="fa-IR" sz="1400" b="0" i="0" u="none" strike="noStrike" baseline="0" dirty="0" smtClean="0">
                          <a:solidFill>
                            <a:schemeClr val="tx1"/>
                          </a:solidFill>
                          <a:cs typeface="B Nazanin" panose="00000400000000000000" pitchFamily="2" charset="-78"/>
                        </a:rPr>
                        <a:t>مکانهایی که در معرض تماس بالا ومستقيم بابيمار است.</a:t>
                      </a:r>
                      <a:endParaRPr lang="fa-IR" sz="14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algn="r"/>
                      <a:r>
                        <a:rPr lang="fa-IR" sz="1400" b="0" i="0" u="none" strike="noStrike" baseline="0" dirty="0" smtClean="0">
                          <a:cs typeface="B Nazanin" panose="00000400000000000000" pitchFamily="2" charset="-78"/>
                        </a:rPr>
                        <a:t>موارد با آلودگی بيشتر می باشند از جمله پرده های جدا کننده حریم بيمار،ریل تخت، کليدهای برق اطراف یيمار،دیواره های اطراف سرویس بهداشتی اتاق</a:t>
                      </a:r>
                      <a:endParaRPr lang="fa-IR" sz="1400" dirty="0">
                        <a:cs typeface="B Nazanin" panose="00000400000000000000" pitchFamily="2" charset="-78"/>
                      </a:endParaRPr>
                    </a:p>
                  </a:txBody>
                  <a:tcPr>
                    <a:solidFill>
                      <a:schemeClr val="accent2">
                        <a:lumMod val="40000"/>
                        <a:lumOff val="60000"/>
                      </a:schemeClr>
                    </a:solidFill>
                  </a:tcPr>
                </a:tc>
                <a:tc>
                  <a:txBody>
                    <a:bodyPr/>
                    <a:lstStyle/>
                    <a:p>
                      <a:pPr algn="justLow"/>
                      <a:r>
                        <a:rPr lang="fa-IR" sz="1400" b="0" i="0" u="none" strike="noStrike" baseline="0" dirty="0" smtClean="0">
                          <a:cs typeface="B Nazanin" panose="00000400000000000000" pitchFamily="2" charset="-78"/>
                        </a:rPr>
                        <a:t>تميز کردن کامل با مواد شوینده، و ضد عفونی گرمایی باآب داغ(50-60 )درجه سانتی گراد به جز در طی شيوع عفونت که ممکن است ضدعفونی شيميایی لازم شود.</a:t>
                      </a:r>
                      <a:endParaRPr lang="fa-IR" sz="1400" dirty="0">
                        <a:cs typeface="B Nazanin" panose="00000400000000000000" pitchFamily="2" charset="-78"/>
                      </a:endParaRPr>
                    </a:p>
                  </a:txBody>
                  <a:tcPr>
                    <a:solidFill>
                      <a:schemeClr val="accent2">
                        <a:lumMod val="60000"/>
                        <a:lumOff val="40000"/>
                      </a:schemeClr>
                    </a:solidFill>
                  </a:tcPr>
                </a:tc>
              </a:tr>
              <a:tr h="3031528">
                <a:tc>
                  <a:txBody>
                    <a:bodyPr/>
                    <a:lstStyle/>
                    <a:p>
                      <a:pPr algn="r"/>
                      <a:r>
                        <a:rPr lang="fa-IR" sz="1400" b="0" i="0" u="none" strike="noStrike" baseline="0" dirty="0" smtClean="0">
                          <a:solidFill>
                            <a:schemeClr val="tx1"/>
                          </a:solidFill>
                          <a:cs typeface="B Nazanin" panose="00000400000000000000" pitchFamily="2" charset="-78"/>
                        </a:rPr>
                        <a:t>بی خطر سازی خون وترشحات درمحيط</a:t>
                      </a:r>
                      <a:endParaRPr lang="fa-IR" sz="14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rtl="1"/>
                      <a:endParaRPr lang="fa-IR" sz="1400" dirty="0">
                        <a:cs typeface="B Nazanin" panose="00000400000000000000" pitchFamily="2" charset="-78"/>
                      </a:endParaRPr>
                    </a:p>
                  </a:txBody>
                  <a:tcPr>
                    <a:solidFill>
                      <a:schemeClr val="accent2">
                        <a:lumMod val="40000"/>
                        <a:lumOff val="60000"/>
                      </a:schemeClr>
                    </a:solidFill>
                  </a:tcPr>
                </a:tc>
                <a:tc>
                  <a:txBody>
                    <a:bodyPr/>
                    <a:lstStyle/>
                    <a:p>
                      <a:pPr algn="justLow" rtl="1"/>
                      <a:r>
                        <a:rPr lang="fa-IR" sz="1400" b="0" i="0" u="none" strike="noStrike" baseline="0" dirty="0" smtClean="0">
                          <a:cs typeface="B Nazanin" panose="00000400000000000000" pitchFamily="2" charset="-78"/>
                        </a:rPr>
                        <a:t>خون کمتر از 30 سی سی : استفاده از وسایل حفاظت فردی </a:t>
                      </a:r>
                      <a:r>
                        <a:rPr lang="fa-IR" sz="1400" b="0" i="0" u="none" strike="noStrike" baseline="0" dirty="0" smtClean="0">
                          <a:latin typeface="Sakkal Majalla"/>
                          <a:cs typeface="B Nazanin" panose="00000400000000000000" pitchFamily="2" charset="-78"/>
                        </a:rPr>
                        <a:t>– خون با حوله یا پارچه تنظيف تميز گردد- سطح با محلول هپوکلریت سدیم 10٪ ضدعفونی گردد- در نهایت با آب شسته شود .</a:t>
                      </a:r>
                    </a:p>
                    <a:p>
                      <a:pPr algn="justLow" rtl="1"/>
                      <a:r>
                        <a:rPr lang="fa-IR" sz="1400" b="0" i="0" u="none" strike="noStrike" baseline="0" dirty="0" smtClean="0">
                          <a:latin typeface="Sakkal Majalla"/>
                          <a:cs typeface="B Nazanin" panose="00000400000000000000" pitchFamily="2" charset="-78"/>
                        </a:rPr>
                        <a:t>خون بيشتر از 30 سی سی: استفاده از وسایل حفاظت فردی- در صورت وجودقطعات شيشه ای و تيز و برنده با پنس یا فورسپس جمع شده و در سيفتی باکس دفع گردد.- حوله یکبار مصرف روی سطح خونی گذاشته و روی آن هيپوکلریت سدیم 10 ٪ ریخته و 10 دقيقه صبر می کنيم – سپس خون با پارچه جمع شده – مجددا سطح با هيپوکلریت سدیم 10 ٪ ضدعفونی شد- در نهایت با آب شسته شود.</a:t>
                      </a:r>
                    </a:p>
                    <a:p>
                      <a:pPr algn="justLow" rtl="1"/>
                      <a:r>
                        <a:rPr lang="fa-IR" sz="1400" b="0" i="0" u="none" strike="noStrike" baseline="0" dirty="0" smtClean="0">
                          <a:latin typeface="Sakkal Majalla"/>
                          <a:cs typeface="B Nazanin" panose="00000400000000000000" pitchFamily="2" charset="-78"/>
                        </a:rPr>
                        <a:t>نکته: اگر برای برطرف کردن آلودگيها این گرانولها در دسترس نبودند، مطابق با روش بکار رفته برای آلودگيهای بيشتر از 30ميلی ليتر رفتار شود .</a:t>
                      </a:r>
                    </a:p>
                    <a:p>
                      <a:pPr algn="justLow" rtl="1"/>
                      <a:endParaRPr lang="fa-IR" sz="1400" dirty="0">
                        <a:cs typeface="B Nazanin" panose="00000400000000000000" pitchFamily="2" charset="-78"/>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3985699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6691692"/>
              </p:ext>
            </p:extLst>
          </p:nvPr>
        </p:nvGraphicFramePr>
        <p:xfrm>
          <a:off x="0" y="-3"/>
          <a:ext cx="9144000" cy="6858002"/>
        </p:xfrm>
        <a:graphic>
          <a:graphicData uri="http://schemas.openxmlformats.org/drawingml/2006/table">
            <a:tbl>
              <a:tblPr rtl="1" firstRow="1" bandRow="1">
                <a:tableStyleId>{5C22544A-7EE6-4342-B048-85BDC9FD1C3A}</a:tableStyleId>
              </a:tblPr>
              <a:tblGrid>
                <a:gridCol w="1525452"/>
                <a:gridCol w="2840542"/>
                <a:gridCol w="4778006"/>
              </a:tblGrid>
              <a:tr h="5862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rgbClr val="FFFFFF"/>
                          </a:solidFill>
                          <a:effectLst/>
                          <a:uLnTx/>
                          <a:uFillTx/>
                          <a:latin typeface="B Nazanin,Bold"/>
                          <a:ea typeface="+mn-ea"/>
                          <a:cs typeface="+mn-cs"/>
                        </a:rPr>
                        <a:t>قسمتهای مورد بحث</a:t>
                      </a:r>
                      <a:endParaRPr kumimoji="0" lang="fa-IR" sz="1400" b="1" i="0" u="none" strike="noStrike" kern="1200" cap="none" spc="0" normalizeH="0" baseline="0" noProof="0" dirty="0" smtClean="0">
                        <a:ln>
                          <a:noFill/>
                        </a:ln>
                        <a:solidFill>
                          <a:srgbClr val="FFFFFF"/>
                        </a:solidFill>
                        <a:effectLst/>
                        <a:uLnTx/>
                        <a:uFillTx/>
                        <a:latin typeface="+mn-lt"/>
                        <a:ea typeface="+mn-ea"/>
                        <a:cs typeface="+mn-cs"/>
                      </a:endParaRPr>
                    </a:p>
                    <a:p>
                      <a:pPr algn="ctr" rtl="1"/>
                      <a:endParaRPr lang="fa-IR"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rgbClr val="FFFFFF"/>
                          </a:solidFill>
                          <a:effectLst/>
                          <a:uLnTx/>
                          <a:uFillTx/>
                          <a:latin typeface="B Nazanin,Bold"/>
                          <a:ea typeface="+mn-ea"/>
                          <a:cs typeface="+mn-cs"/>
                        </a:rPr>
                        <a:t>توضیحات</a:t>
                      </a:r>
                      <a:endParaRPr kumimoji="0" lang="fa-IR" sz="1400" b="1" i="0" u="none" strike="noStrike" kern="1200" cap="none" spc="0" normalizeH="0" baseline="0" noProof="0" dirty="0">
                        <a:ln>
                          <a:noFill/>
                        </a:ln>
                        <a:solidFill>
                          <a:srgbClr val="FFFFFF"/>
                        </a:solidFill>
                        <a:effectLst/>
                        <a:uLnTx/>
                        <a:uFillTx/>
                        <a:latin typeface="+mn-lt"/>
                        <a:ea typeface="+mn-ea"/>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rgbClr val="FFFFFF"/>
                          </a:solidFill>
                          <a:effectLst/>
                          <a:uLnTx/>
                          <a:uFillTx/>
                          <a:latin typeface="B Nazanin,Bold"/>
                          <a:ea typeface="+mn-ea"/>
                          <a:cs typeface="+mn-cs"/>
                        </a:rPr>
                        <a:t>فعالیت انجام شده</a:t>
                      </a:r>
                      <a:endParaRPr kumimoji="0" lang="fa-IR" sz="1400" b="1" i="0" u="none" strike="noStrike" kern="1200" cap="none" spc="0" normalizeH="0" baseline="0" noProof="0" dirty="0" smtClean="0">
                        <a:ln>
                          <a:noFill/>
                        </a:ln>
                        <a:solidFill>
                          <a:srgbClr val="FFFFFF"/>
                        </a:solidFill>
                        <a:effectLst/>
                        <a:uLnTx/>
                        <a:uFillTx/>
                        <a:latin typeface="+mn-lt"/>
                        <a:ea typeface="+mn-ea"/>
                        <a:cs typeface="+mn-cs"/>
                      </a:endParaRPr>
                    </a:p>
                    <a:p>
                      <a:pPr algn="ctr" rtl="1"/>
                      <a:endParaRPr lang="fa-IR" dirty="0"/>
                    </a:p>
                  </a:txBody>
                  <a:tcPr/>
                </a:tc>
              </a:tr>
              <a:tr h="1804784">
                <a:tc>
                  <a:txBody>
                    <a:bodyPr/>
                    <a:lstStyle/>
                    <a:p>
                      <a:pPr rtl="1"/>
                      <a:r>
                        <a:rPr lang="fa-IR" sz="1400" b="0" i="0" u="none" strike="noStrike" baseline="0" dirty="0" smtClean="0">
                          <a:cs typeface="B Nazanin" panose="00000400000000000000" pitchFamily="2" charset="-78"/>
                        </a:rPr>
                        <a:t>بخشهای به شدت آلوده  ( پر خطر)</a:t>
                      </a:r>
                      <a:endParaRPr lang="fa-IR" sz="14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400" b="0" i="0" u="none" strike="noStrike" baseline="0" dirty="0" smtClean="0">
                          <a:cs typeface="B Nazanin" panose="00000400000000000000" pitchFamily="2" charset="-78"/>
                        </a:rPr>
                        <a:t>حتی یک نسبت کوچک می تواند منبع پاتوژن های بالقوه باشد. مربوط به فعاليت در بخش (به عنوان مثال، تعداد افراد)</a:t>
                      </a:r>
                      <a:endParaRPr lang="fa-IR" sz="1400" dirty="0">
                        <a:cs typeface="B Nazanin" panose="00000400000000000000" pitchFamily="2" charset="-78"/>
                      </a:endParaRPr>
                    </a:p>
                  </a:txBody>
                  <a:tcPr>
                    <a:solidFill>
                      <a:schemeClr val="accent2">
                        <a:lumMod val="40000"/>
                        <a:lumOff val="60000"/>
                      </a:schemeClr>
                    </a:solidFill>
                  </a:tcPr>
                </a:tc>
                <a:tc>
                  <a:txBody>
                    <a:bodyPr/>
                    <a:lstStyle/>
                    <a:p>
                      <a:pPr algn="justLow"/>
                      <a:r>
                        <a:rPr lang="fa-IR" sz="1400" b="0" i="0" u="none" strike="noStrike" baseline="0" dirty="0" smtClean="0">
                          <a:cs typeface="B Nazanin" panose="00000400000000000000" pitchFamily="2" charset="-78"/>
                        </a:rPr>
                        <a:t>تميز کردن کامل با مواد شوینده، و ضد عفونی گرمایی باآب داغ( 50</a:t>
                      </a: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-60 درجه </a:t>
                      </a:r>
                      <a:r>
                        <a:rPr lang="fa-IR" sz="1400" b="0" i="0" u="none" strike="noStrike" baseline="0" dirty="0" smtClean="0">
                          <a:cs typeface="B Nazanin" panose="00000400000000000000" pitchFamily="2" charset="-78"/>
                        </a:rPr>
                        <a:t>سانتی گراد)و جهت جلوگيری از شيوع عفونت که در آن باکتری های مقاوم به چندین عامل ممکن است وجود داشته باشدبرای انهدام وجلوگيری از تشکيل بيوفيلم ها از هيپو کلریت سدیم </a:t>
                      </a:r>
                      <a:r>
                        <a:rPr lang="en-US" sz="1400" b="0" i="0" u="none" strike="noStrike" baseline="0" dirty="0" smtClean="0">
                          <a:cs typeface="B Nazanin" panose="00000400000000000000" pitchFamily="2" charset="-78"/>
                        </a:rPr>
                        <a:t>(</a:t>
                      </a:r>
                      <a:r>
                        <a:rPr kumimoji="0" lang="en-US"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pm500)1% </a:t>
                      </a:r>
                      <a:r>
                        <a:rPr lang="en-US" sz="1400" b="0" i="0" u="none" strike="noStrike" baseline="0" dirty="0" smtClean="0">
                          <a:latin typeface="Calibri"/>
                          <a:cs typeface="B Nazanin" panose="00000400000000000000" pitchFamily="2" charset="-78"/>
                        </a:rPr>
                        <a:t> </a:t>
                      </a:r>
                      <a:r>
                        <a:rPr lang="fa-IR" sz="1400" b="0" i="0" u="none" strike="noStrike" baseline="0" dirty="0" smtClean="0">
                          <a:latin typeface="Calibri"/>
                          <a:cs typeface="B Nazanin" panose="00000400000000000000" pitchFamily="2" charset="-78"/>
                        </a:rPr>
                        <a:t>استفاده شود.</a:t>
                      </a:r>
                      <a:r>
                        <a:rPr lang="en-US" sz="1400" b="0" i="0" u="none" strike="noStrike" baseline="0" dirty="0" smtClean="0">
                          <a:latin typeface="Calibri"/>
                          <a:cs typeface="B Nazanin" panose="00000400000000000000" pitchFamily="2" charset="-78"/>
                        </a:rPr>
                        <a:t>)</a:t>
                      </a:r>
                      <a:r>
                        <a:rPr lang="fa-IR" sz="1400" b="0" i="0" u="none" strike="noStrike" baseline="0" dirty="0" smtClean="0">
                          <a:latin typeface="Calibri"/>
                          <a:cs typeface="B Nazanin" panose="00000400000000000000" pitchFamily="2" charset="-78"/>
                        </a:rPr>
                        <a:t>غلظت محلول رقیق نشده 50.000 </a:t>
                      </a:r>
                      <a:r>
                        <a:rPr lang="en-US" sz="1400" b="0" i="0" u="none" strike="noStrike" baseline="0" dirty="0" smtClean="0">
                          <a:latin typeface="Calibri"/>
                          <a:cs typeface="B Nazanin" panose="00000400000000000000" pitchFamily="2" charset="-78"/>
                        </a:rPr>
                        <a:t>PPM</a:t>
                      </a:r>
                      <a:r>
                        <a:rPr lang="fa-IR" sz="1400" b="0" i="0" u="none" strike="noStrike" baseline="0" dirty="0" smtClean="0">
                          <a:latin typeface="Calibri"/>
                          <a:cs typeface="B Nazanin" panose="00000400000000000000" pitchFamily="2" charset="-78"/>
                        </a:rPr>
                        <a:t>می باشد)</a:t>
                      </a:r>
                      <a:endParaRPr lang="fa-IR" sz="1400" dirty="0">
                        <a:cs typeface="B Nazanin" panose="00000400000000000000" pitchFamily="2" charset="-78"/>
                      </a:endParaRPr>
                    </a:p>
                  </a:txBody>
                  <a:tcPr>
                    <a:solidFill>
                      <a:schemeClr val="accent2">
                        <a:lumMod val="60000"/>
                        <a:lumOff val="40000"/>
                      </a:schemeClr>
                    </a:solidFill>
                  </a:tcPr>
                </a:tc>
              </a:tr>
              <a:tr h="1462118">
                <a:tc>
                  <a:txBody>
                    <a:bodyPr/>
                    <a:lstStyle/>
                    <a:p>
                      <a:pPr algn="justLow" rtl="1"/>
                      <a:r>
                        <a:rPr lang="fa-IR" sz="1400" b="0" i="0" u="none" strike="noStrike" baseline="0" dirty="0" smtClean="0">
                          <a:cs typeface="B Nazanin" panose="00000400000000000000" pitchFamily="2" charset="-78"/>
                        </a:rPr>
                        <a:t>حمام</a:t>
                      </a:r>
                      <a:endParaRPr lang="fa-IR" sz="1400" dirty="0">
                        <a:cs typeface="B Nazanin" panose="00000400000000000000" pitchFamily="2" charset="-78"/>
                      </a:endParaRPr>
                    </a:p>
                  </a:txBody>
                  <a:tcPr>
                    <a:solidFill>
                      <a:schemeClr val="accent2">
                        <a:lumMod val="20000"/>
                        <a:lumOff val="80000"/>
                      </a:schemeClr>
                    </a:solidFill>
                  </a:tcPr>
                </a:tc>
                <a:tc>
                  <a:txBody>
                    <a:bodyPr/>
                    <a:lstStyle/>
                    <a:p>
                      <a:pPr algn="justLow" rtl="1"/>
                      <a:r>
                        <a:rPr lang="fa-IR" sz="1400" b="0" i="0" u="none" strike="noStrike" baseline="0" dirty="0" smtClean="0">
                          <a:cs typeface="B Nazanin" panose="00000400000000000000" pitchFamily="2" charset="-78"/>
                        </a:rPr>
                        <a:t>بسياری از باکتری ها پس از تخليه حمام روی سطح باقی می ماند</a:t>
                      </a:r>
                      <a:endParaRPr lang="fa-IR" sz="1400" dirty="0">
                        <a:cs typeface="B Nazanin" panose="00000400000000000000" pitchFamily="2" charset="-78"/>
                      </a:endParaRPr>
                    </a:p>
                  </a:txBody>
                  <a:tcPr>
                    <a:solidFill>
                      <a:schemeClr val="accent2">
                        <a:lumMod val="40000"/>
                        <a:lumOff val="60000"/>
                      </a:schemeClr>
                    </a:solidFill>
                  </a:tcPr>
                </a:tc>
                <a:tc>
                  <a:txBody>
                    <a:bodyPr/>
                    <a:lstStyle/>
                    <a:p>
                      <a:pPr algn="justLow"/>
                      <a:r>
                        <a:rPr lang="fa-IR" sz="1400" b="0" i="0" u="none" strike="noStrike" baseline="0" dirty="0" smtClean="0">
                          <a:cs typeface="B Nazanin" panose="00000400000000000000" pitchFamily="2" charset="-78"/>
                        </a:rPr>
                        <a:t>تميز کردن کامل با مواد شوینده، و ضد عفونی گرمایی باآب داغ( 50 -60 درجه سانتی گراد)و ضدعفونی در واحدهای زایمان و جراحی وسوختگی که در آن باکتری های مقاوم به چندین عامل ممکن است وجود داشته باشدبرای انهدام وجلوگيری از تشکيل بيوفيلم ها از هيپو کلریت سدیم </a:t>
                      </a:r>
                      <a:r>
                        <a:rPr lang="en-US" sz="1400" b="1" i="0" u="none" strike="noStrike" baseline="0" dirty="0" smtClean="0">
                          <a:latin typeface="Calibri"/>
                          <a:cs typeface="B Nazanin" panose="00000400000000000000" pitchFamily="2" charset="-78"/>
                        </a:rPr>
                        <a:t>(</a:t>
                      </a:r>
                      <a:r>
                        <a:rPr kumimoji="0" lang="en-US"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ppm500)1% </a:t>
                      </a:r>
                      <a:r>
                        <a:rPr lang="fa-IR" sz="1400" b="0" i="0" u="none" strike="noStrike" baseline="0" dirty="0" smtClean="0">
                          <a:latin typeface="Calibri"/>
                          <a:cs typeface="B Nazanin" panose="00000400000000000000" pitchFamily="2" charset="-78"/>
                        </a:rPr>
                        <a:t>استفاده </a:t>
                      </a:r>
                      <a:r>
                        <a:rPr lang="fa-IR" sz="1400" b="0" i="0" u="none" strike="noStrike" baseline="0" dirty="0" smtClean="0">
                          <a:cs typeface="B Nazanin" panose="00000400000000000000" pitchFamily="2" charset="-78"/>
                        </a:rPr>
                        <a:t>شود.</a:t>
                      </a:r>
                      <a:endParaRPr lang="fa-IR" sz="1400" dirty="0">
                        <a:cs typeface="B Nazanin" panose="00000400000000000000" pitchFamily="2" charset="-78"/>
                      </a:endParaRPr>
                    </a:p>
                  </a:txBody>
                  <a:tcPr>
                    <a:solidFill>
                      <a:schemeClr val="accent2">
                        <a:lumMod val="60000"/>
                        <a:lumOff val="40000"/>
                      </a:schemeClr>
                    </a:solidFill>
                  </a:tcPr>
                </a:tc>
              </a:tr>
              <a:tr h="1200045">
                <a:tc>
                  <a:txBody>
                    <a:bodyPr/>
                    <a:lstStyle/>
                    <a:p>
                      <a:pPr algn="justLow" rtl="1"/>
                      <a:r>
                        <a:rPr lang="fa-IR" sz="1400" b="0" i="0" u="none" strike="noStrike" baseline="0" dirty="0" smtClean="0">
                          <a:cs typeface="B Nazanin" panose="00000400000000000000" pitchFamily="2" charset="-78"/>
                        </a:rPr>
                        <a:t>سينک شستشو</a:t>
                      </a:r>
                      <a:endParaRPr lang="fa-IR" sz="14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400" b="0" i="0" u="none" strike="noStrike" baseline="0" dirty="0" smtClean="0">
                          <a:cs typeface="B Nazanin" panose="00000400000000000000" pitchFamily="2" charset="-78"/>
                        </a:rPr>
                        <a:t>اگر به طور کامل خشک نشوند تعداد زیادی از باکتری ها می توانند رشد کنند</a:t>
                      </a:r>
                      <a:endParaRPr lang="fa-IR" sz="1400" dirty="0">
                        <a:cs typeface="B Nazanin" panose="00000400000000000000" pitchFamily="2" charset="-78"/>
                      </a:endParaRPr>
                    </a:p>
                  </a:txBody>
                  <a:tcPr>
                    <a:solidFill>
                      <a:schemeClr val="accent2">
                        <a:lumMod val="40000"/>
                        <a:lumOff val="60000"/>
                      </a:schemeClr>
                    </a:solidFill>
                  </a:tcPr>
                </a:tc>
                <a:tc>
                  <a:txBody>
                    <a:bodyPr/>
                    <a:lstStyle/>
                    <a:p>
                      <a:pPr algn="justLow"/>
                      <a:r>
                        <a:rPr lang="fa-IR" sz="1400" b="0" i="0" u="none" strike="noStrike" baseline="0" dirty="0" smtClean="0">
                          <a:cs typeface="B Nazanin" panose="00000400000000000000" pitchFamily="2" charset="-78"/>
                        </a:rPr>
                        <a:t>تميز کردن و خشک کردن کامل و جهت جلوگيری از شيوع عفونت که در آن باکتری های مقاوم به چندین عامل ممکن است وجود داشته باشدبرای انهدام وجلوگيری از تشکيل بيوفيلم ها از هيپو کلریت سدیم  </a:t>
                      </a:r>
                      <a:r>
                        <a:rPr lang="en-US" sz="1400" b="0" i="0" u="none" strike="noStrike" baseline="0" dirty="0" smtClean="0">
                          <a:cs typeface="B Nazanin" panose="00000400000000000000" pitchFamily="2" charset="-78"/>
                        </a:rPr>
                        <a:t>ppm500)1% </a:t>
                      </a:r>
                      <a:r>
                        <a:rPr lang="fa-IR" sz="1400" b="0" i="0" u="none" strike="noStrike" baseline="0" dirty="0" smtClean="0">
                          <a:cs typeface="B Nazanin" panose="00000400000000000000" pitchFamily="2" charset="-78"/>
                        </a:rPr>
                        <a:t>) استفاده شود.</a:t>
                      </a:r>
                      <a:endParaRPr lang="fa-IR" sz="1400" dirty="0">
                        <a:cs typeface="B Nazanin" panose="00000400000000000000" pitchFamily="2" charset="-78"/>
                      </a:endParaRPr>
                    </a:p>
                  </a:txBody>
                  <a:tcPr>
                    <a:solidFill>
                      <a:schemeClr val="accent2">
                        <a:lumMod val="60000"/>
                        <a:lumOff val="40000"/>
                      </a:schemeClr>
                    </a:solidFill>
                  </a:tcPr>
                </a:tc>
              </a:tr>
              <a:tr h="1804784">
                <a:tc>
                  <a:txBody>
                    <a:bodyPr/>
                    <a:lstStyle/>
                    <a:p>
                      <a:pPr algn="justLow" rtl="1"/>
                      <a:r>
                        <a:rPr lang="fa-IR" sz="1400" b="0" i="0" u="none" strike="noStrike" baseline="0" dirty="0" smtClean="0">
                          <a:cs typeface="B Nazanin" panose="00000400000000000000" pitchFamily="2" charset="-78"/>
                        </a:rPr>
                        <a:t>توالتها</a:t>
                      </a:r>
                      <a:endParaRPr lang="fa-IR" sz="14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400" b="0" i="0" u="none" strike="noStrike" baseline="0" dirty="0" smtClean="0">
                          <a:cs typeface="B Nazanin" panose="00000400000000000000" pitchFamily="2" charset="-78"/>
                        </a:rPr>
                        <a:t>خطر بالقوه در عفونت های دستگاه گوارش</a:t>
                      </a:r>
                      <a:endParaRPr lang="fa-IR" sz="1400" dirty="0">
                        <a:cs typeface="B Nazanin" panose="00000400000000000000" pitchFamily="2" charset="-78"/>
                      </a:endParaRPr>
                    </a:p>
                  </a:txBody>
                  <a:tcPr>
                    <a:solidFill>
                      <a:schemeClr val="accent2">
                        <a:lumMod val="40000"/>
                        <a:lumOff val="60000"/>
                      </a:schemeClr>
                    </a:solidFill>
                  </a:tcPr>
                </a:tc>
                <a:tc>
                  <a:txBody>
                    <a:bodyPr/>
                    <a:lstStyle/>
                    <a:p>
                      <a:pPr algn="justLow"/>
                      <a:r>
                        <a:rPr lang="fa-IR" sz="1400" b="0" i="0" u="none" strike="noStrike" baseline="0" dirty="0" smtClean="0">
                          <a:cs typeface="B Nazanin" panose="00000400000000000000" pitchFamily="2" charset="-78"/>
                        </a:rPr>
                        <a:t>تميز کردن کامل با مواد شوینده، و ضد عفونی گرمایی باآب داغ(50-60 )درجه سانتی گراد ( و جهت جلوگيری از شيوع عفونت که در آن باکتری های مقاوم به چندین عامل ممکن است وجود داشته باشدبرای انهدام وجلوگيری از تشکيل بيوفيلم ها از هيپو کلریت سدیم </a:t>
                      </a:r>
                      <a:r>
                        <a:rPr kumimoji="0" lang="en-US"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ppm500)1% </a:t>
                      </a: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 استفاده</a:t>
                      </a:r>
                      <a:r>
                        <a:rPr lang="fa-IR" sz="1400" b="0" i="0" u="none" strike="noStrike" baseline="0" dirty="0" smtClean="0">
                          <a:latin typeface="Calibri"/>
                          <a:cs typeface="B Nazanin" panose="00000400000000000000" pitchFamily="2" charset="-78"/>
                        </a:rPr>
                        <a:t>ود</a:t>
                      </a:r>
                      <a:endParaRPr lang="fa-IR" sz="1400" dirty="0">
                        <a:cs typeface="B Nazanin" panose="00000400000000000000" pitchFamily="2" charset="-78"/>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9254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1471517"/>
              </p:ext>
            </p:extLst>
          </p:nvPr>
        </p:nvGraphicFramePr>
        <p:xfrm>
          <a:off x="0" y="0"/>
          <a:ext cx="9144000" cy="6858001"/>
        </p:xfrm>
        <a:graphic>
          <a:graphicData uri="http://schemas.openxmlformats.org/drawingml/2006/table">
            <a:tbl>
              <a:tblPr rtl="1" firstRow="1" bandRow="1">
                <a:tableStyleId>{5C22544A-7EE6-4342-B048-85BDC9FD1C3A}</a:tableStyleId>
              </a:tblPr>
              <a:tblGrid>
                <a:gridCol w="1433336"/>
                <a:gridCol w="2194996"/>
                <a:gridCol w="5515668"/>
              </a:tblGrid>
              <a:tr h="85078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rgbClr val="FFFFFF"/>
                          </a:solidFill>
                          <a:effectLst/>
                          <a:uLnTx/>
                          <a:uFillTx/>
                          <a:latin typeface="B Nazanin,Bold"/>
                          <a:ea typeface="+mn-ea"/>
                          <a:cs typeface="B Titr" panose="00000700000000000000" pitchFamily="2" charset="-78"/>
                        </a:rPr>
                        <a:t>قسمتهای مورد بحث</a:t>
                      </a:r>
                      <a:endParaRPr kumimoji="0" lang="fa-IR" sz="1400" b="1" i="0" u="none" strike="noStrike" kern="1200" cap="none" spc="0" normalizeH="0" baseline="0" noProof="0" dirty="0" smtClean="0">
                        <a:ln>
                          <a:noFill/>
                        </a:ln>
                        <a:solidFill>
                          <a:srgbClr val="FFFFFF"/>
                        </a:solidFill>
                        <a:effectLst/>
                        <a:uLnTx/>
                        <a:uFillTx/>
                        <a:latin typeface="+mn-lt"/>
                        <a:ea typeface="+mn-ea"/>
                        <a:cs typeface="B Titr" panose="00000700000000000000" pitchFamily="2" charset="-78"/>
                      </a:endParaRPr>
                    </a:p>
                    <a:p>
                      <a:pPr algn="ctr" rtl="1"/>
                      <a:endParaRPr lang="fa-IR" sz="1400" dirty="0">
                        <a:cs typeface="B Titr" panose="00000700000000000000" pitchFamily="2" charset="-78"/>
                      </a:endParaRPr>
                    </a:p>
                  </a:txBody>
                  <a:tcPr>
                    <a:solidFill>
                      <a:schemeClr val="tx2">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rgbClr val="FFFFFF"/>
                          </a:solidFill>
                          <a:effectLst/>
                          <a:uLnTx/>
                          <a:uFillTx/>
                          <a:latin typeface="+mn-lt"/>
                          <a:ea typeface="+mn-ea"/>
                          <a:cs typeface="B Titr" panose="00000700000000000000" pitchFamily="2" charset="-78"/>
                        </a:rPr>
                        <a:t>توضیحات</a:t>
                      </a:r>
                    </a:p>
                    <a:p>
                      <a:pPr algn="ctr" rtl="1"/>
                      <a:endParaRPr lang="fa-IR" sz="1400" dirty="0">
                        <a:cs typeface="B Titr" panose="00000700000000000000" pitchFamily="2" charset="-78"/>
                      </a:endParaRPr>
                    </a:p>
                  </a:txBody>
                  <a:tcPr>
                    <a:solidFill>
                      <a:schemeClr val="tx2">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rgbClr val="FFFFFF"/>
                          </a:solidFill>
                          <a:effectLst/>
                          <a:uLnTx/>
                          <a:uFillTx/>
                          <a:latin typeface="B Nazanin,Bold"/>
                          <a:ea typeface="+mn-ea"/>
                          <a:cs typeface="B Titr" panose="00000700000000000000" pitchFamily="2" charset="-78"/>
                        </a:rPr>
                        <a:t>فعالیت انجام شده</a:t>
                      </a:r>
                      <a:endParaRPr kumimoji="0" lang="fa-IR" sz="1400" b="1" i="0" u="none" strike="noStrike" kern="1200" cap="none" spc="0" normalizeH="0" baseline="0" noProof="0" dirty="0" smtClean="0">
                        <a:ln>
                          <a:noFill/>
                        </a:ln>
                        <a:solidFill>
                          <a:srgbClr val="FFFFFF"/>
                        </a:solidFill>
                        <a:effectLst/>
                        <a:uLnTx/>
                        <a:uFillTx/>
                        <a:latin typeface="+mn-lt"/>
                        <a:ea typeface="+mn-ea"/>
                        <a:cs typeface="B Titr" panose="00000700000000000000" pitchFamily="2" charset="-78"/>
                      </a:endParaRPr>
                    </a:p>
                    <a:p>
                      <a:pPr algn="ctr" rtl="1"/>
                      <a:endParaRPr lang="fa-IR" sz="1400" dirty="0">
                        <a:cs typeface="B Titr" panose="00000700000000000000" pitchFamily="2" charset="-78"/>
                      </a:endParaRPr>
                    </a:p>
                  </a:txBody>
                  <a:tcPr>
                    <a:solidFill>
                      <a:schemeClr val="tx2">
                        <a:lumMod val="60000"/>
                        <a:lumOff val="40000"/>
                      </a:schemeClr>
                    </a:solidFill>
                  </a:tcPr>
                </a:tc>
              </a:tr>
              <a:tr h="15572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منسوجات به شدت آلوده</a:t>
                      </a:r>
                      <a:endParaRPr kumimoji="0" lang="fa-IR" sz="1400" b="0" i="0" u="none" strike="noStrike" kern="1200" cap="none" spc="0" normalizeH="0" baseline="0" noProof="0" dirty="0">
                        <a:ln>
                          <a:noFill/>
                        </a:ln>
                        <a:solidFill>
                          <a:srgbClr val="000000"/>
                        </a:solidFill>
                        <a:effectLst/>
                        <a:uLnTx/>
                        <a:uFillTx/>
                        <a:latin typeface="+mn-lt"/>
                        <a:ea typeface="+mn-ea"/>
                        <a:cs typeface="B Nazanin" panose="00000400000000000000" pitchFamily="2" charset="-78"/>
                      </a:endParaRPr>
                    </a:p>
                  </a:txBody>
                  <a:tcPr>
                    <a:solidFill>
                      <a:schemeClr val="accent2">
                        <a:lumMod val="20000"/>
                        <a:lumOff val="80000"/>
                      </a:schemeClr>
                    </a:solidFill>
                  </a:tcPr>
                </a:tc>
                <a:tc>
                  <a:txBody>
                    <a:bodyPr/>
                    <a:lstStyle/>
                    <a:p>
                      <a:pPr rtl="1"/>
                      <a:endParaRPr lang="fa-IR" sz="1400" dirty="0">
                        <a:cs typeface="B Nazanin" panose="00000400000000000000" pitchFamily="2" charset="-78"/>
                      </a:endParaRPr>
                    </a:p>
                  </a:txBody>
                  <a:tcPr>
                    <a:solidFill>
                      <a:schemeClr val="accent2">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برای منسوجات مقاوم در برابر حرارت :شستن ملحفه ها و البسه با حرارت 71درجه سانتيگراد یا 160 درجه فارنهایت25دقيقه بدون استفاده از ماده ضدعفونی کننده و یا 85درجه سانتيگراد 10-15دقیقه بدون استفاده از ماده ضد عفونی کننده می باشد.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برای پارچه های حساس به حرارت :با حرارت کمتر از 70 درجه سانتيگراد از مواد ضدعفونی کننده حاوی کلر (هيپوکلریت سدیم (5/25% ) استفاده می شودومدت زمان شست وشو حداقل 10 دقیقه می باشد.</a:t>
                      </a:r>
                      <a:endParaRPr lang="fa-IR" sz="1400" dirty="0">
                        <a:cs typeface="B Nazanin" panose="00000400000000000000" pitchFamily="2" charset="-78"/>
                      </a:endParaRPr>
                    </a:p>
                  </a:txBody>
                  <a:tcPr>
                    <a:solidFill>
                      <a:schemeClr val="accent2">
                        <a:lumMod val="60000"/>
                        <a:lumOff val="40000"/>
                      </a:schemeClr>
                    </a:solidFill>
                  </a:tcPr>
                </a:tc>
              </a:tr>
              <a:tr h="74993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ملحفه ها ، پرده ها ودستمالها</a:t>
                      </a:r>
                    </a:p>
                    <a:p>
                      <a:pPr rtl="1"/>
                      <a:endParaRPr lang="fa-IR" sz="1400" dirty="0">
                        <a:cs typeface="B Nazanin" panose="00000400000000000000" pitchFamily="2" charset="-78"/>
                      </a:endParaRPr>
                    </a:p>
                  </a:txBody>
                  <a:tcPr>
                    <a:solidFill>
                      <a:schemeClr val="accent2">
                        <a:lumMod val="20000"/>
                        <a:lumOff val="80000"/>
                      </a:schemeClr>
                    </a:solidFill>
                  </a:tcPr>
                </a:tc>
                <a:tc>
                  <a:txBody>
                    <a:bodyPr/>
                    <a:lstStyle/>
                    <a:p>
                      <a:pPr rtl="1"/>
                      <a:endParaRPr lang="fa-IR" sz="1400" dirty="0">
                        <a:cs typeface="B Nazanin" panose="00000400000000000000" pitchFamily="2" charset="-78"/>
                      </a:endParaRPr>
                    </a:p>
                  </a:txBody>
                  <a:tcPr>
                    <a:solidFill>
                      <a:schemeClr val="accent2">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تميز کردن و خشک کردن کامل</a:t>
                      </a:r>
                    </a:p>
                    <a:p>
                      <a:pPr rtl="1"/>
                      <a:endParaRPr lang="fa-IR" sz="1400" dirty="0">
                        <a:cs typeface="B Nazanin" panose="00000400000000000000" pitchFamily="2" charset="-78"/>
                      </a:endParaRPr>
                    </a:p>
                  </a:txBody>
                  <a:tcPr>
                    <a:solidFill>
                      <a:schemeClr val="accent2">
                        <a:lumMod val="60000"/>
                        <a:lumOff val="40000"/>
                      </a:schemeClr>
                    </a:solidFill>
                  </a:tcPr>
                </a:tc>
              </a:tr>
              <a:tr h="749938">
                <a:tc>
                  <a:txBody>
                    <a:bodyPr/>
                    <a:lstStyle/>
                    <a:p>
                      <a:pPr rtl="1"/>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ظروف آشپزخانه و کارد و چنگال</a:t>
                      </a:r>
                      <a:endParaRPr lang="fa-IR" sz="1400" dirty="0">
                        <a:cs typeface="B Nazanin" panose="00000400000000000000" pitchFamily="2" charset="-78"/>
                      </a:endParaRPr>
                    </a:p>
                  </a:txBody>
                  <a:tcPr>
                    <a:solidFill>
                      <a:schemeClr val="accent2">
                        <a:lumMod val="20000"/>
                        <a:lumOff val="8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به شدت آلوده توصيه می شود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endParaRPr>
                    </a:p>
                    <a:p>
                      <a:pPr rtl="1"/>
                      <a:endParaRPr lang="fa-IR" sz="1400" dirty="0">
                        <a:cs typeface="B Nazanin" panose="00000400000000000000" pitchFamily="2" charset="-78"/>
                      </a:endParaRPr>
                    </a:p>
                  </a:txBody>
                  <a:tcPr>
                    <a:solidFill>
                      <a:schemeClr val="accent2">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پس از پردازش، شستشو در دستگاه با حداقل درجه حرارت50-60 درجه سانتی گراد</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endParaRPr>
                    </a:p>
                    <a:p>
                      <a:pPr rtl="1"/>
                      <a:endParaRPr lang="fa-IR" sz="1400" dirty="0">
                        <a:cs typeface="B Nazanin" panose="00000400000000000000" pitchFamily="2" charset="-78"/>
                      </a:endParaRPr>
                    </a:p>
                  </a:txBody>
                  <a:tcPr>
                    <a:solidFill>
                      <a:schemeClr val="accent2">
                        <a:lumMod val="60000"/>
                        <a:lumOff val="40000"/>
                      </a:schemeClr>
                    </a:solidFill>
                  </a:tcPr>
                </a:tc>
              </a:tr>
              <a:tr h="12315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چرخ دستی ها(ترالی های حمل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البسه، ملحفه ها ، پرده ها</a:t>
                      </a:r>
                      <a:endParaRPr kumimoji="0" lang="fa-IR" sz="1400" b="0" i="0" u="none" strike="noStrike" kern="1200" cap="none" spc="0" normalizeH="0" baseline="0" noProof="0" dirty="0">
                        <a:ln>
                          <a:noFill/>
                        </a:ln>
                        <a:solidFill>
                          <a:srgbClr val="000000"/>
                        </a:solidFill>
                        <a:effectLst/>
                        <a:uLnTx/>
                        <a:uFillTx/>
                        <a:latin typeface="+mn-lt"/>
                        <a:ea typeface="+mn-ea"/>
                        <a:cs typeface="B Nazanin" panose="00000400000000000000" pitchFamily="2" charset="-78"/>
                      </a:endParaRPr>
                    </a:p>
                  </a:txBody>
                  <a:tcPr>
                    <a:solidFill>
                      <a:schemeClr val="accent2">
                        <a:lumMod val="20000"/>
                        <a:lumOff val="80000"/>
                      </a:schemeClr>
                    </a:solidFill>
                  </a:tcPr>
                </a:tc>
                <a:tc>
                  <a:txBody>
                    <a:bodyPr/>
                    <a:lstStyle/>
                    <a:p>
                      <a:pPr rtl="1"/>
                      <a:endParaRPr lang="fa-IR" sz="1400" dirty="0">
                        <a:cs typeface="B Nazanin" panose="00000400000000000000" pitchFamily="2" charset="-78"/>
                      </a:endParaRPr>
                    </a:p>
                  </a:txBody>
                  <a:tcPr>
                    <a:solidFill>
                      <a:schemeClr val="accent2">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تميزکاری کامل داشته باشند. ضدعفونی کردن ضدعفونی شيميایی</a:t>
                      </a:r>
                    </a:p>
                    <a:p>
                      <a:pPr rtl="1"/>
                      <a:endParaRPr lang="fa-IR" sz="1400" dirty="0">
                        <a:cs typeface="B Nazanin" panose="00000400000000000000" pitchFamily="2" charset="-78"/>
                      </a:endParaRPr>
                    </a:p>
                  </a:txBody>
                  <a:tcPr>
                    <a:solidFill>
                      <a:schemeClr val="accent2">
                        <a:lumMod val="60000"/>
                        <a:lumOff val="40000"/>
                      </a:schemeClr>
                    </a:solidFill>
                  </a:tcPr>
                </a:tc>
              </a:tr>
              <a:tr h="74993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Carpets</a:t>
                      </a:r>
                      <a:r>
                        <a:rPr kumimoji="0" lang="en-US" sz="14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a:t>
                      </a:r>
                      <a:r>
                        <a:rPr kumimoji="0" lang="fa-IR" sz="14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فرش ها وپوششهای به </a:t>
                      </a: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سختی قابل شستشو</a:t>
                      </a:r>
                      <a:endParaRPr kumimoji="0" lang="fa-IR" sz="1400" b="0" i="0" u="none" strike="noStrike" kern="1200" cap="none" spc="0" normalizeH="0" baseline="0" noProof="0" dirty="0">
                        <a:ln>
                          <a:noFill/>
                        </a:ln>
                        <a:solidFill>
                          <a:srgbClr val="000000"/>
                        </a:solidFill>
                        <a:effectLst/>
                        <a:uLnTx/>
                        <a:uFillTx/>
                        <a:latin typeface="+mn-lt"/>
                        <a:ea typeface="+mn-ea"/>
                        <a:cs typeface="B Nazanin" panose="00000400000000000000" pitchFamily="2" charset="-78"/>
                      </a:endParaRPr>
                    </a:p>
                  </a:txBody>
                  <a:tcPr>
                    <a:solidFill>
                      <a:schemeClr val="accent2">
                        <a:lumMod val="20000"/>
                        <a:lumOff val="8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افزایش انواع آلودگی ها</a:t>
                      </a:r>
                    </a:p>
                    <a:p>
                      <a:pPr rtl="1"/>
                      <a:endParaRPr lang="fa-IR" sz="1400" dirty="0">
                        <a:cs typeface="B Nazanin" panose="00000400000000000000" pitchFamily="2" charset="-78"/>
                      </a:endParaRPr>
                    </a:p>
                  </a:txBody>
                  <a:tcPr>
                    <a:solidFill>
                      <a:schemeClr val="accent2">
                        <a:lumMod val="40000"/>
                        <a:lumOff val="6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استفاده نگردد.</a:t>
                      </a:r>
                    </a:p>
                    <a:p>
                      <a:pPr rtl="1"/>
                      <a:endParaRPr lang="fa-IR" sz="1400" dirty="0">
                        <a:cs typeface="B Nazanin" panose="00000400000000000000" pitchFamily="2" charset="-78"/>
                      </a:endParaRPr>
                    </a:p>
                  </a:txBody>
                  <a:tcPr>
                    <a:solidFill>
                      <a:schemeClr val="accent2">
                        <a:lumMod val="60000"/>
                        <a:lumOff val="40000"/>
                      </a:schemeClr>
                    </a:solidFill>
                  </a:tcPr>
                </a:tc>
              </a:tr>
              <a:tr h="96866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مکانهایی که در معرض ترشحات بدن و</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ادرار قرار می گيرند.</a:t>
                      </a:r>
                      <a:endParaRPr kumimoji="0" lang="fa-IR" sz="1400" b="0" i="0" u="none" strike="noStrike" kern="1200" cap="none" spc="0" normalizeH="0" baseline="0" noProof="0" dirty="0">
                        <a:ln>
                          <a:noFill/>
                        </a:ln>
                        <a:solidFill>
                          <a:srgbClr val="000000"/>
                        </a:solidFill>
                        <a:effectLst/>
                        <a:uLnTx/>
                        <a:uFillTx/>
                        <a:latin typeface="+mn-lt"/>
                        <a:ea typeface="+mn-ea"/>
                        <a:cs typeface="B Nazanin" panose="00000400000000000000" pitchFamily="2" charset="-78"/>
                      </a:endParaRPr>
                    </a:p>
                  </a:txBody>
                  <a:tcPr>
                    <a:solidFill>
                      <a:schemeClr val="accent2">
                        <a:lumMod val="20000"/>
                        <a:lumOff val="80000"/>
                      </a:schemeClr>
                    </a:solidFill>
                  </a:tcPr>
                </a:tc>
                <a:tc>
                  <a:txBody>
                    <a:bodyPr/>
                    <a:lstStyle/>
                    <a:p>
                      <a:pPr rtl="1"/>
                      <a:r>
                        <a:rPr lang="fa-IR" sz="1400" b="0" i="0" u="none" strike="noStrike" baseline="0" dirty="0" smtClean="0">
                          <a:cs typeface="B Nazanin" panose="00000400000000000000" pitchFamily="2" charset="-78"/>
                        </a:rPr>
                        <a:t>خطرات احتمالی عفونت های گوارشی</a:t>
                      </a:r>
                      <a:endParaRPr lang="fa-IR" sz="1400" b="0" dirty="0">
                        <a:cs typeface="B Nazanin" panose="00000400000000000000" pitchFamily="2" charset="-78"/>
                      </a:endParaRPr>
                    </a:p>
                  </a:txBody>
                  <a:tcPr>
                    <a:solidFill>
                      <a:schemeClr val="accent2">
                        <a:lumMod val="40000"/>
                        <a:lumOff val="60000"/>
                      </a:schemeClr>
                    </a:solidFill>
                  </a:tcPr>
                </a:tc>
                <a:tc>
                  <a:txBody>
                    <a:bodyPr/>
                    <a:lstStyle/>
                    <a:p>
                      <a:pPr rtl="1"/>
                      <a:r>
                        <a:rPr lang="fa-IR" sz="1400" dirty="0" smtClean="0">
                          <a:cs typeface="B Nazanin" panose="00000400000000000000" pitchFamily="2" charset="-78"/>
                        </a:rPr>
                        <a:t>تميز کردن کامل با مواد شوینده، و ضد عفونی گرمایی باآب داغ) 50-60سانتی گراد ( و جهت جلوگيری از شيوع عفونت که در آن باکتری های مقاوم به چندین عامل ممکن است وجود داشته باشدبرای انهدام وجلوگيری از تشکيل بيوفيلم ها از (هيپو کلریت سدیم 500</a:t>
                      </a:r>
                      <a:r>
                        <a:rPr lang="en-US" sz="1400" dirty="0" smtClean="0">
                          <a:cs typeface="B Nazanin" panose="00000400000000000000" pitchFamily="2" charset="-78"/>
                        </a:rPr>
                        <a:t>ppm</a:t>
                      </a:r>
                      <a:r>
                        <a:rPr lang="fa-IR" sz="1400" dirty="0" smtClean="0">
                          <a:cs typeface="B Nazanin" panose="00000400000000000000" pitchFamily="2" charset="-78"/>
                        </a:rPr>
                        <a:t> </a:t>
                      </a:r>
                      <a:r>
                        <a:rPr lang="en-US" sz="1400" dirty="0" smtClean="0">
                          <a:cs typeface="B Nazanin" panose="00000400000000000000" pitchFamily="2" charset="-78"/>
                        </a:rPr>
                        <a:t>1%(</a:t>
                      </a:r>
                      <a:r>
                        <a:rPr lang="fa-IR" sz="1400" dirty="0" smtClean="0">
                          <a:cs typeface="B Nazanin" panose="00000400000000000000" pitchFamily="2" charset="-78"/>
                        </a:rPr>
                        <a:t>استفاده شود.</a:t>
                      </a:r>
                      <a:endParaRPr lang="fa-IR" sz="1400" dirty="0">
                        <a:cs typeface="B Nazanin" panose="00000400000000000000" pitchFamily="2" charset="-78"/>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3285149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6940252" cy="914400"/>
          </a:xfrm>
        </p:spPr>
        <p:txBody>
          <a:bodyPr/>
          <a:lstStyle/>
          <a:p>
            <a:r>
              <a:rPr lang="fa-IR" sz="2000" dirty="0">
                <a:cs typeface="B Titr" panose="00000700000000000000" pitchFamily="2" charset="-78"/>
              </a:rPr>
              <a:t>خطرات استفاده از ضد عفونی کننده ها شیمیایی و غیرشیمیایی</a:t>
            </a:r>
            <a:r>
              <a:rPr lang="fa-IR" dirty="0"/>
              <a:t>:</a:t>
            </a:r>
            <a:br>
              <a:rPr lang="fa-IR" dirty="0"/>
            </a:br>
            <a:endParaRPr lang="fa-IR" dirty="0"/>
          </a:p>
        </p:txBody>
      </p:sp>
      <p:sp>
        <p:nvSpPr>
          <p:cNvPr id="3" name="Content Placeholder 2"/>
          <p:cNvSpPr>
            <a:spLocks noGrp="1"/>
          </p:cNvSpPr>
          <p:nvPr>
            <p:ph idx="1"/>
          </p:nvPr>
        </p:nvSpPr>
        <p:spPr>
          <a:xfrm>
            <a:off x="179512" y="620688"/>
            <a:ext cx="8712968" cy="6048672"/>
          </a:xfrm>
        </p:spPr>
        <p:txBody>
          <a:bodyPr>
            <a:normAutofit/>
          </a:bodyPr>
          <a:lstStyle/>
          <a:p>
            <a:r>
              <a:rPr lang="fa-IR" b="0" dirty="0" smtClean="0">
                <a:cs typeface="B Nazanin" panose="00000400000000000000" pitchFamily="2" charset="-78"/>
              </a:rPr>
              <a:t>     کنفرانس آمریکایی در </a:t>
            </a:r>
            <a:r>
              <a:rPr lang="fa-IR" b="0" dirty="0">
                <a:cs typeface="B Nazanin" panose="00000400000000000000" pitchFamily="2" charset="-78"/>
              </a:rPr>
              <a:t>خصوص بهداشت صنعت در طی دستورالعملهایی در خصوص حدهای تماس ارائه کرده است. اطلاعات درباره تماس های محل کار و متدهای کارگران در </a:t>
            </a:r>
            <a:r>
              <a:rPr lang="en-US" b="0" dirty="0">
                <a:cs typeface="B Nazanin" panose="00000400000000000000" pitchFamily="2" charset="-78"/>
              </a:rPr>
              <a:t>OSHA </a:t>
            </a:r>
            <a:r>
              <a:rPr lang="fa-IR" b="0" dirty="0">
                <a:cs typeface="B Nazanin" panose="00000400000000000000" pitchFamily="2" charset="-78"/>
              </a:rPr>
              <a:t>و </a:t>
            </a:r>
            <a:r>
              <a:rPr lang="en-US" b="0" dirty="0">
                <a:cs typeface="B Nazanin" panose="00000400000000000000" pitchFamily="2" charset="-78"/>
              </a:rPr>
              <a:t>NIOSH </a:t>
            </a:r>
            <a:r>
              <a:rPr lang="fa-IR" b="0" dirty="0">
                <a:cs typeface="B Nazanin" panose="00000400000000000000" pitchFamily="2" charset="-78"/>
              </a:rPr>
              <a:t>قابل </a:t>
            </a:r>
            <a:r>
              <a:rPr lang="fa-IR" b="0" dirty="0" smtClean="0">
                <a:cs typeface="B Nazanin" panose="00000400000000000000" pitchFamily="2" charset="-78"/>
              </a:rPr>
              <a:t>دسترس است</a:t>
            </a:r>
            <a:r>
              <a:rPr lang="fa-IR" b="0" dirty="0">
                <a:cs typeface="B Nazanin" panose="00000400000000000000" pitchFamily="2" charset="-78"/>
              </a:rPr>
              <a:t>. برخی ایالات دور انداختن مواد شيميایی </a:t>
            </a:r>
            <a:r>
              <a:rPr lang="fa-IR" b="0" dirty="0" smtClean="0">
                <a:cs typeface="B Nazanin" panose="00000400000000000000" pitchFamily="2" charset="-78"/>
              </a:rPr>
              <a:t>ميکروبکش (نظير </a:t>
            </a:r>
            <a:r>
              <a:rPr lang="fa-IR" b="0" dirty="0">
                <a:cs typeface="B Nazanin" panose="00000400000000000000" pitchFamily="2" charset="-78"/>
              </a:rPr>
              <a:t>گلوتارآلدئيد، فرمالدئيد و برخی </a:t>
            </a:r>
            <a:r>
              <a:rPr lang="fa-IR" b="0" dirty="0" smtClean="0">
                <a:cs typeface="B Nazanin" panose="00000400000000000000" pitchFamily="2" charset="-78"/>
              </a:rPr>
              <a:t>فنلها) به </a:t>
            </a:r>
            <a:r>
              <a:rPr lang="fa-IR" b="0" dirty="0">
                <a:cs typeface="B Nazanin" panose="00000400000000000000" pitchFamily="2" charset="-78"/>
              </a:rPr>
              <a:t>داخل فاضلابها را محدود کرده یا مانع </a:t>
            </a:r>
            <a:r>
              <a:rPr lang="fa-IR" b="0" dirty="0" smtClean="0">
                <a:cs typeface="B Nazanin" panose="00000400000000000000" pitchFamily="2" charset="-78"/>
              </a:rPr>
              <a:t>شده اند </a:t>
            </a:r>
            <a:r>
              <a:rPr lang="fa-IR" b="0" dirty="0">
                <a:cs typeface="B Nazanin" panose="00000400000000000000" pitchFamily="2" charset="-78"/>
              </a:rPr>
              <a:t>این قوانين برای به حداقل رساندن آسيب محيطی در </a:t>
            </a:r>
            <a:r>
              <a:rPr lang="fa-IR" b="0" dirty="0" smtClean="0">
                <a:cs typeface="B Nazanin" panose="00000400000000000000" pitchFamily="2" charset="-78"/>
              </a:rPr>
              <a:t>نظر گرفته شده اند</a:t>
            </a:r>
            <a:r>
              <a:rPr lang="fa-IR" b="0" dirty="0">
                <a:cs typeface="B Nazanin" panose="00000400000000000000" pitchFamily="2" charset="-78"/>
              </a:rPr>
              <a:t>. درتسهيلات مراقبت سلامت خارج از ماکزیمم قابل مجاز یک ماده شيميایی </a:t>
            </a:r>
            <a:r>
              <a:rPr lang="fa-IR" b="0" dirty="0" smtClean="0">
                <a:cs typeface="B Nazanin" panose="00000400000000000000" pitchFamily="2" charset="-78"/>
              </a:rPr>
              <a:t>(برای </a:t>
            </a:r>
            <a:r>
              <a:rPr lang="fa-IR" b="0" dirty="0">
                <a:cs typeface="B Nazanin" panose="00000400000000000000" pitchFamily="2" charset="-78"/>
              </a:rPr>
              <a:t>مثال </a:t>
            </a:r>
            <a:r>
              <a:rPr lang="en-US" b="0" dirty="0" smtClean="0">
                <a:cs typeface="B Nazanin" panose="00000400000000000000" pitchFamily="2" charset="-78"/>
              </a:rPr>
              <a:t>mg/L</a:t>
            </a:r>
            <a:r>
              <a:rPr lang="fa-IR" b="0" dirty="0" smtClean="0">
                <a:cs typeface="B Nazanin" panose="00000400000000000000" pitchFamily="2" charset="-78"/>
              </a:rPr>
              <a:t>  0.5) 4راهکاروجود </a:t>
            </a:r>
            <a:r>
              <a:rPr lang="fa-IR" b="0" dirty="0">
                <a:cs typeface="B Nazanin" panose="00000400000000000000" pitchFamily="2" charset="-78"/>
              </a:rPr>
              <a:t>دارد:</a:t>
            </a:r>
          </a:p>
          <a:p>
            <a:r>
              <a:rPr lang="fa-IR" b="0" dirty="0">
                <a:solidFill>
                  <a:srgbClr val="FF0000"/>
                </a:solidFill>
                <a:cs typeface="B Nazanin" panose="00000400000000000000" pitchFamily="2" charset="-78"/>
              </a:rPr>
              <a:t>اول:</a:t>
            </a:r>
          </a:p>
          <a:p>
            <a:r>
              <a:rPr lang="fa-IR" b="0" dirty="0">
                <a:cs typeface="B Nazanin" panose="00000400000000000000" pitchFamily="2" charset="-78"/>
              </a:rPr>
              <a:t>آنها میتوانند از محصولات دیگر استفاده کنند برای مثال میتوان بجای گلوتار آلدئيد از ضد عفونی کننده سطح بالای دیگری برای ضد عفونی کردن یا از فنوليک بجای ترکيبات آمونيوم چهار ظرفيتی برای ضد</a:t>
            </a:r>
          </a:p>
          <a:p>
            <a:r>
              <a:rPr lang="fa-IR" b="0" dirty="0">
                <a:cs typeface="B Nazanin" panose="00000400000000000000" pitchFamily="2" charset="-78"/>
              </a:rPr>
              <a:t>عفونیکننده سطح پایين استفاده کنند.</a:t>
            </a:r>
          </a:p>
          <a:p>
            <a:r>
              <a:rPr lang="fa-IR" b="0" dirty="0">
                <a:solidFill>
                  <a:srgbClr val="FF0000"/>
                </a:solidFill>
                <a:cs typeface="B Nazanin" panose="00000400000000000000" pitchFamily="2" charset="-78"/>
              </a:rPr>
              <a:t>دوم:</a:t>
            </a:r>
          </a:p>
          <a:p>
            <a:r>
              <a:rPr lang="fa-IR" b="0" dirty="0">
                <a:cs typeface="B Nazanin" panose="00000400000000000000" pitchFamily="2" charset="-78"/>
              </a:rPr>
              <a:t>برای انهدام مواد ضد عفونی کننده طبق شرائط استاندارد ضد </a:t>
            </a:r>
            <a:r>
              <a:rPr lang="fa-IR" b="0" dirty="0" smtClean="0">
                <a:cs typeface="B Nazanin" panose="00000400000000000000" pitchFamily="2" charset="-78"/>
              </a:rPr>
              <a:t>عفونی کنندهها </a:t>
            </a:r>
            <a:r>
              <a:rPr lang="fa-IR" b="0" dirty="0">
                <a:cs typeface="B Nazanin" panose="00000400000000000000" pitchFamily="2" charset="-78"/>
              </a:rPr>
              <a:t>را جمعآوری کند و بعنوان ماده شيميایی خطرناک منهدم کند.</a:t>
            </a:r>
          </a:p>
          <a:p>
            <a:r>
              <a:rPr lang="fa-IR" b="0" dirty="0">
                <a:solidFill>
                  <a:srgbClr val="FF0000"/>
                </a:solidFill>
                <a:cs typeface="B Nazanin" panose="00000400000000000000" pitchFamily="2" charset="-78"/>
              </a:rPr>
              <a:t>سوم:</a:t>
            </a:r>
          </a:p>
          <a:p>
            <a:r>
              <a:rPr lang="fa-IR" b="0" dirty="0">
                <a:cs typeface="B Nazanin" panose="00000400000000000000" pitchFamily="2" charset="-78"/>
              </a:rPr>
              <a:t>وسائل و تجهيزات درمانی تهویه باید توسط گرما بجای مواد شيميایی ضد عفونی شوند. این نگرانیها باید برای ضد عفونیکنندههای مواد شيميایی شامل اثرات جانبی توکسيک این مواد برای بيمارانی است که مواد</a:t>
            </a:r>
          </a:p>
          <a:p>
            <a:r>
              <a:rPr lang="fa-IR" b="0" dirty="0">
                <a:cs typeface="B Nazanin" panose="00000400000000000000" pitchFamily="2" charset="-78"/>
              </a:rPr>
              <a:t>باقيمانده شيميایی در روی ابزار مصرفی موجود میباشد.</a:t>
            </a:r>
          </a:p>
          <a:p>
            <a:r>
              <a:rPr lang="fa-IR" b="0" dirty="0">
                <a:solidFill>
                  <a:srgbClr val="FF0000"/>
                </a:solidFill>
                <a:cs typeface="B Nazanin" panose="00000400000000000000" pitchFamily="2" charset="-78"/>
              </a:rPr>
              <a:t>چهارم:</a:t>
            </a:r>
          </a:p>
          <a:p>
            <a:r>
              <a:rPr lang="fa-IR" b="0" dirty="0">
                <a:cs typeface="B Nazanin" panose="00000400000000000000" pitchFamily="2" charset="-78"/>
              </a:rPr>
              <a:t>می توان یک متد تصفيه (</a:t>
            </a:r>
            <a:r>
              <a:rPr lang="fa-IR" b="0" dirty="0" smtClean="0">
                <a:cs typeface="B Nazanin" panose="00000400000000000000" pitchFamily="2" charset="-78"/>
              </a:rPr>
              <a:t>خنثی سازی) متوازن </a:t>
            </a:r>
            <a:r>
              <a:rPr lang="fa-IR" b="0" dirty="0">
                <a:cs typeface="B Nazanin" panose="00000400000000000000" pitchFamily="2" charset="-78"/>
              </a:rPr>
              <a:t>قابل دسترس تجاری را به کاربرد برای مثال گلوتارآلدئيد با گليسين خنثی میشود</a:t>
            </a:r>
          </a:p>
        </p:txBody>
      </p:sp>
    </p:spTree>
    <p:extLst>
      <p:ext uri="{BB962C8B-B14F-4D97-AF65-F5344CB8AC3E}">
        <p14:creationId xmlns:p14="http://schemas.microsoft.com/office/powerpoint/2010/main" val="2911921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0"/>
            <a:ext cx="3992548" cy="648072"/>
          </a:xfrm>
        </p:spPr>
        <p:txBody>
          <a:bodyPr/>
          <a:lstStyle/>
          <a:p>
            <a:r>
              <a:rPr lang="fa-IR" sz="1400" dirty="0" smtClean="0">
                <a:cs typeface="B Titr" panose="00000700000000000000" pitchFamily="2" charset="-78"/>
              </a:rPr>
              <a:t>   جدول </a:t>
            </a:r>
            <a:r>
              <a:rPr lang="fa-IR" sz="1400" dirty="0">
                <a:cs typeface="B Titr" panose="00000700000000000000" pitchFamily="2" charset="-78"/>
              </a:rPr>
              <a:t>خنثی کننده ها برای مواد ضد </a:t>
            </a:r>
            <a:r>
              <a:rPr lang="fa-IR" sz="1400" dirty="0" smtClean="0">
                <a:cs typeface="B Titr" panose="00000700000000000000" pitchFamily="2" charset="-78"/>
              </a:rPr>
              <a:t>ميکروبی</a:t>
            </a:r>
            <a:endParaRPr lang="fa-IR" sz="14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254215"/>
              </p:ext>
            </p:extLst>
          </p:nvPr>
        </p:nvGraphicFramePr>
        <p:xfrm>
          <a:off x="0" y="620688"/>
          <a:ext cx="9144000" cy="6505426"/>
        </p:xfrm>
        <a:graphic>
          <a:graphicData uri="http://schemas.openxmlformats.org/drawingml/2006/table">
            <a:tbl>
              <a:tblPr rtl="1" firstRow="1" bandRow="1">
                <a:tableStyleId>{5C22544A-7EE6-4342-B048-85BDC9FD1C3A}</a:tableStyleId>
              </a:tblPr>
              <a:tblGrid>
                <a:gridCol w="3692689"/>
                <a:gridCol w="5451311"/>
              </a:tblGrid>
              <a:tr h="130304">
                <a:tc>
                  <a:txBody>
                    <a:bodyPr/>
                    <a:lstStyle/>
                    <a:p>
                      <a:pPr algn="l" rtl="1"/>
                      <a:r>
                        <a:rPr lang="en-US" sz="1200" b="1" i="0" u="none" strike="noStrike" baseline="0" dirty="0" err="1" smtClean="0">
                          <a:solidFill>
                            <a:schemeClr val="tx1"/>
                          </a:solidFill>
                          <a:latin typeface="Calibri"/>
                          <a:cs typeface="B Titr" panose="00000700000000000000" pitchFamily="2" charset="-78"/>
                        </a:rPr>
                        <a:t>PotentialNeutralizing</a:t>
                      </a:r>
                      <a:r>
                        <a:rPr lang="en-US" sz="1200" b="1" i="0" u="none" strike="noStrike" baseline="0" dirty="0" smtClean="0">
                          <a:solidFill>
                            <a:schemeClr val="tx1"/>
                          </a:solidFill>
                          <a:latin typeface="Calibri"/>
                          <a:cs typeface="B Titr" panose="00000700000000000000" pitchFamily="2" charset="-78"/>
                        </a:rPr>
                        <a:t> Agents/Method</a:t>
                      </a:r>
                      <a:endParaRPr lang="fa-IR" sz="1200" b="1" dirty="0">
                        <a:solidFill>
                          <a:schemeClr val="tx1"/>
                        </a:solidFill>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solidFill>
                            <a:schemeClr val="tx1"/>
                          </a:solidFill>
                          <a:latin typeface="Calibri"/>
                          <a:cs typeface="B Titr" panose="00000700000000000000" pitchFamily="2" charset="-78"/>
                        </a:rPr>
                        <a:t>Interfering Substance</a:t>
                      </a:r>
                      <a:endParaRPr lang="fa-IR" sz="1200" b="1" dirty="0">
                        <a:solidFill>
                          <a:schemeClr val="tx1"/>
                        </a:solidFill>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Sodium hydrogen sulfite (Sodium bisulfite)</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Glutaraldehyde, </a:t>
                      </a:r>
                      <a:r>
                        <a:rPr lang="en-US" sz="1200" b="1" i="0" u="none" strike="noStrike" baseline="0" dirty="0" err="1" smtClean="0">
                          <a:latin typeface="Calibri"/>
                          <a:cs typeface="B Titr" panose="00000700000000000000" pitchFamily="2" charset="-78"/>
                        </a:rPr>
                        <a:t>mercurials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Dilution</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dirty="0" err="1" smtClean="0">
                          <a:cs typeface="B Titr" panose="00000700000000000000" pitchFamily="2" charset="-78"/>
                        </a:rPr>
                        <a:t>PHenolics</a:t>
                      </a:r>
                      <a:r>
                        <a:rPr lang="en-US" sz="1200" b="1" dirty="0" smtClean="0">
                          <a:cs typeface="B Titr" panose="00000700000000000000" pitchFamily="2" charset="-78"/>
                        </a:rPr>
                        <a:t>, alcohol, aldehydes, sorbate</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Glycine</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Aldehydes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Lecithin</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ammonium compounds (QACs), </a:t>
                      </a:r>
                      <a:r>
                        <a:rPr lang="en-US" sz="1200" b="1" i="0" u="none" strike="noStrike" baseline="0" dirty="0" err="1" smtClean="0">
                          <a:latin typeface="Calibri"/>
                          <a:cs typeface="B Titr" panose="00000700000000000000" pitchFamily="2" charset="-78"/>
                        </a:rPr>
                        <a:t>parahydroxybenzoates</a:t>
                      </a:r>
                      <a:r>
                        <a:rPr lang="en-US" sz="1200" b="1" i="0" u="none" strike="noStrike" baseline="0" dirty="0" smtClean="0">
                          <a:latin typeface="Calibri"/>
                          <a:cs typeface="B Titr" panose="00000700000000000000" pitchFamily="2" charset="-78"/>
                        </a:rPr>
                        <a:t> (parabens), </a:t>
                      </a:r>
                      <a:r>
                        <a:rPr lang="en-US" sz="1200" b="1" i="0" u="none" strike="noStrike" baseline="0" dirty="0" err="1" smtClean="0">
                          <a:latin typeface="Calibri"/>
                          <a:cs typeface="B Titr" panose="00000700000000000000" pitchFamily="2" charset="-78"/>
                        </a:rPr>
                        <a:t>bis-biguanides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err="1" smtClean="0">
                          <a:latin typeface="Calibri"/>
                          <a:cs typeface="B Titr" panose="00000700000000000000" pitchFamily="2" charset="-78"/>
                        </a:rPr>
                        <a:t>Polysorbate</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QACs, iodine, parabens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err="1" smtClean="0">
                          <a:latin typeface="Calibri"/>
                          <a:cs typeface="B Titr" panose="00000700000000000000" pitchFamily="2" charset="-78"/>
                        </a:rPr>
                        <a:t>Thioglycollate</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err="1" smtClean="0">
                          <a:latin typeface="Calibri"/>
                          <a:cs typeface="B Titr" panose="00000700000000000000" pitchFamily="2" charset="-78"/>
                        </a:rPr>
                        <a:t>Mercurials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Thiosulfate</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err="1" smtClean="0">
                          <a:latin typeface="Calibri"/>
                          <a:cs typeface="B Titr" panose="00000700000000000000" pitchFamily="2" charset="-78"/>
                        </a:rPr>
                        <a:t>Mercurials</a:t>
                      </a:r>
                      <a:r>
                        <a:rPr lang="en-US" sz="1200" b="1" i="0" u="none" strike="noStrike" baseline="0" dirty="0" smtClean="0">
                          <a:latin typeface="Calibri"/>
                          <a:cs typeface="B Titr" panose="00000700000000000000" pitchFamily="2" charset="-78"/>
                        </a:rPr>
                        <a:t>, halogens, aldehydes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Mg or Ca ions</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EDTA (</a:t>
                      </a:r>
                      <a:r>
                        <a:rPr lang="en-US" sz="1200" b="1" i="0" u="none" strike="noStrike" baseline="0" dirty="0" err="1" smtClean="0">
                          <a:latin typeface="Calibri"/>
                          <a:cs typeface="B Titr" panose="00000700000000000000" pitchFamily="2" charset="-78"/>
                        </a:rPr>
                        <a:t>edetate</a:t>
                      </a:r>
                      <a:r>
                        <a:rPr lang="en-US" sz="1200" b="1" i="0" u="none" strike="noStrike" baseline="0" dirty="0" smtClean="0">
                          <a:latin typeface="Calibri"/>
                          <a:cs typeface="B Titr" panose="00000700000000000000" pitchFamily="2" charset="-78"/>
                        </a:rPr>
                        <a:t>)</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Neutralizing Agent</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Disinfectant</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Dilution or </a:t>
                      </a:r>
                      <a:r>
                        <a:rPr lang="en-US" sz="1200" b="1" i="0" u="none" strike="noStrike" baseline="0" dirty="0" err="1" smtClean="0">
                          <a:latin typeface="Calibri"/>
                          <a:cs typeface="B Titr" panose="00000700000000000000" pitchFamily="2" charset="-78"/>
                        </a:rPr>
                        <a:t>polysorbate</a:t>
                      </a:r>
                      <a:r>
                        <a:rPr lang="en-US" sz="1200" b="1" i="0" u="none" strike="noStrike" baseline="0" dirty="0" smtClean="0">
                          <a:latin typeface="Calibri"/>
                          <a:cs typeface="B Titr" panose="00000700000000000000" pitchFamily="2" charset="-78"/>
                        </a:rPr>
                        <a:t> 80</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Alcohols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smtClean="0">
                          <a:latin typeface="Calibri"/>
                          <a:cs typeface="B Titr" panose="00000700000000000000" pitchFamily="2" charset="-78"/>
                        </a:rPr>
                        <a:t>Glycine and sodium bisulfite</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Glutaraldehyde</a:t>
                      </a:r>
                      <a:endParaRPr lang="fa-IR" sz="1200" b="1" dirty="0">
                        <a:cs typeface="B Titr" panose="00000700000000000000" pitchFamily="2" charset="-78"/>
                      </a:endParaRPr>
                    </a:p>
                  </a:txBody>
                  <a:tcPr>
                    <a:solidFill>
                      <a:schemeClr val="accent3">
                        <a:lumMod val="40000"/>
                        <a:lumOff val="60000"/>
                      </a:schemeClr>
                    </a:solidFill>
                  </a:tcPr>
                </a:tc>
              </a:tr>
              <a:tr h="452351">
                <a:tc>
                  <a:txBody>
                    <a:bodyPr/>
                    <a:lstStyle/>
                    <a:p>
                      <a:pPr algn="l" rtl="1"/>
                      <a:r>
                        <a:rPr lang="en-US" sz="1200" b="1" i="0" u="none" strike="noStrike" baseline="0" dirty="0" smtClean="0">
                          <a:latin typeface="Calibri"/>
                          <a:cs typeface="B Titr" panose="00000700000000000000" pitchFamily="2" charset="-78"/>
                        </a:rPr>
                        <a:t>Sodium thiosulfate</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Sodium hypochlorite</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err="1" smtClean="0">
                          <a:latin typeface="Calibri"/>
                          <a:cs typeface="B Titr" panose="00000700000000000000" pitchFamily="2" charset="-78"/>
                        </a:rPr>
                        <a:t>Polysorbate</a:t>
                      </a:r>
                      <a:r>
                        <a:rPr lang="en-US" sz="1200" b="1" i="0" u="none" strike="noStrike" baseline="0" dirty="0" smtClean="0">
                          <a:latin typeface="Calibri"/>
                          <a:cs typeface="B Titr" panose="00000700000000000000" pitchFamily="2" charset="-78"/>
                        </a:rPr>
                        <a:t> 80 and lecithin</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Chlorhexidine</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err="1" smtClean="0">
                          <a:latin typeface="Calibri"/>
                          <a:cs typeface="B Titr" panose="00000700000000000000" pitchFamily="2" charset="-78"/>
                        </a:rPr>
                        <a:t>Thioglycolic</a:t>
                      </a:r>
                      <a:r>
                        <a:rPr lang="en-US" sz="1200" b="1" i="0" u="none" strike="noStrike" baseline="0" dirty="0" smtClean="0">
                          <a:latin typeface="Calibri"/>
                          <a:cs typeface="B Titr" panose="00000700000000000000" pitchFamily="2" charset="-78"/>
                        </a:rPr>
                        <a:t> acid</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Mercuric chloride and other </a:t>
                      </a:r>
                      <a:r>
                        <a:rPr lang="en-US" sz="1200" b="1" i="0" u="none" strike="noStrike" baseline="0" dirty="0" err="1" smtClean="0">
                          <a:latin typeface="Calibri"/>
                          <a:cs typeface="B Titr" panose="00000700000000000000" pitchFamily="2" charset="-78"/>
                        </a:rPr>
                        <a:t>mercurials</a:t>
                      </a:r>
                      <a:endParaRPr lang="fa-IR" sz="1200" b="1" dirty="0">
                        <a:cs typeface="B Titr" panose="00000700000000000000" pitchFamily="2" charset="-78"/>
                      </a:endParaRPr>
                    </a:p>
                  </a:txBody>
                  <a:tcPr>
                    <a:solidFill>
                      <a:schemeClr val="accent3">
                        <a:lumMod val="40000"/>
                        <a:lumOff val="60000"/>
                      </a:schemeClr>
                    </a:solidFill>
                  </a:tcPr>
                </a:tc>
              </a:tr>
              <a:tr h="372086">
                <a:tc>
                  <a:txBody>
                    <a:bodyPr/>
                    <a:lstStyle/>
                    <a:p>
                      <a:pPr algn="l" rtl="1"/>
                      <a:r>
                        <a:rPr lang="en-US" sz="1200" b="1" i="0" u="none" strike="noStrike" baseline="0" dirty="0" err="1" smtClean="0">
                          <a:latin typeface="Calibri"/>
                          <a:cs typeface="B Titr" panose="00000700000000000000" pitchFamily="2" charset="-78"/>
                        </a:rPr>
                        <a:t>Polysorbate</a:t>
                      </a:r>
                      <a:r>
                        <a:rPr lang="en-US" sz="1200" b="1" i="0" u="none" strike="noStrike" baseline="0" dirty="0" smtClean="0">
                          <a:latin typeface="Calibri"/>
                          <a:cs typeface="B Titr" panose="00000700000000000000" pitchFamily="2" charset="-78"/>
                        </a:rPr>
                        <a:t> 80 and lecithin</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smtClean="0">
                          <a:latin typeface="Calibri"/>
                          <a:cs typeface="B Titr" panose="00000700000000000000" pitchFamily="2" charset="-78"/>
                        </a:rPr>
                        <a:t>Quaternary ammonium compounds</a:t>
                      </a:r>
                      <a:endParaRPr lang="fa-IR" sz="1200" b="1" dirty="0">
                        <a:cs typeface="B Titr" panose="00000700000000000000" pitchFamily="2" charset="-78"/>
                      </a:endParaRPr>
                    </a:p>
                  </a:txBody>
                  <a:tcPr>
                    <a:solidFill>
                      <a:schemeClr val="accent3">
                        <a:lumMod val="40000"/>
                        <a:lumOff val="60000"/>
                      </a:schemeClr>
                    </a:solidFill>
                  </a:tcPr>
                </a:tc>
              </a:tr>
              <a:tr h="569551">
                <a:tc>
                  <a:txBody>
                    <a:bodyPr/>
                    <a:lstStyle/>
                    <a:p>
                      <a:pPr algn="l" rtl="1"/>
                      <a:r>
                        <a:rPr lang="en-US" sz="1200" b="1" i="0" u="none" strike="noStrike" baseline="0" dirty="0" smtClean="0">
                          <a:latin typeface="Calibri"/>
                          <a:cs typeface="B Titr" panose="00000700000000000000" pitchFamily="2" charset="-78"/>
                        </a:rPr>
                        <a:t>Dilution or </a:t>
                      </a:r>
                      <a:r>
                        <a:rPr lang="en-US" sz="1200" b="1" i="0" u="none" strike="noStrike" baseline="0" dirty="0" err="1" smtClean="0">
                          <a:latin typeface="Calibri"/>
                          <a:cs typeface="B Titr" panose="00000700000000000000" pitchFamily="2" charset="-78"/>
                        </a:rPr>
                        <a:t>polysorbate</a:t>
                      </a:r>
                      <a:r>
                        <a:rPr lang="en-US" sz="1200" b="1" i="0" u="none" strike="noStrike" baseline="0" dirty="0" smtClean="0">
                          <a:latin typeface="Calibri"/>
                          <a:cs typeface="B Titr" panose="00000700000000000000" pitchFamily="2" charset="-78"/>
                        </a:rPr>
                        <a:t> 80 and lecithin</a:t>
                      </a:r>
                      <a:endParaRPr lang="fa-IR" sz="1200" b="1" dirty="0">
                        <a:cs typeface="B Titr" panose="00000700000000000000" pitchFamily="2" charset="-78"/>
                      </a:endParaRPr>
                    </a:p>
                  </a:txBody>
                  <a:tcPr>
                    <a:solidFill>
                      <a:schemeClr val="accent3">
                        <a:lumMod val="20000"/>
                        <a:lumOff val="80000"/>
                      </a:schemeClr>
                    </a:solidFill>
                  </a:tcPr>
                </a:tc>
                <a:tc>
                  <a:txBody>
                    <a:bodyPr/>
                    <a:lstStyle/>
                    <a:p>
                      <a:pPr algn="l" rtl="1"/>
                      <a:r>
                        <a:rPr lang="en-US" sz="1200" b="1" i="0" u="none" strike="noStrike" baseline="0" dirty="0" err="1" smtClean="0">
                          <a:latin typeface="Calibri"/>
                          <a:cs typeface="B Titr" panose="00000700000000000000" pitchFamily="2" charset="-78"/>
                        </a:rPr>
                        <a:t>PHenolic</a:t>
                      </a:r>
                      <a:r>
                        <a:rPr lang="en-US" sz="1200" b="1" i="0" u="none" strike="noStrike" baseline="0" dirty="0" smtClean="0">
                          <a:latin typeface="Calibri"/>
                          <a:cs typeface="B Titr" panose="00000700000000000000" pitchFamily="2" charset="-78"/>
                        </a:rPr>
                        <a:t> compounds</a:t>
                      </a:r>
                      <a:endParaRPr lang="fa-IR" sz="1200" b="1" dirty="0">
                        <a:cs typeface="B Titr" panose="00000700000000000000" pitchFamily="2" charset="-78"/>
                      </a:endParaRPr>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190781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734"/>
            <a:ext cx="7520940" cy="4680477"/>
          </a:xfrm>
        </p:spPr>
        <p:txBody>
          <a:bodyPr/>
          <a:lstStyle/>
          <a:p>
            <a:pPr marL="457200" indent="-457200">
              <a:buFont typeface="Wingdings" panose="05000000000000000000" pitchFamily="2" charset="2"/>
              <a:buChar char="v"/>
            </a:pPr>
            <a:r>
              <a:rPr lang="fa-IR" sz="2800" dirty="0" smtClean="0">
                <a:solidFill>
                  <a:srgbClr val="FF0000"/>
                </a:solidFill>
              </a:rPr>
              <a:t>هدف    </a:t>
            </a:r>
          </a:p>
          <a:p>
            <a:r>
              <a:rPr lang="fa-IR" sz="2800" dirty="0" smtClean="0">
                <a:solidFill>
                  <a:srgbClr val="FF0000"/>
                </a:solidFill>
              </a:rPr>
              <a:t> </a:t>
            </a:r>
            <a:r>
              <a:rPr lang="fa-IR" sz="1800" dirty="0" smtClean="0">
                <a:latin typeface="AP Yekan" panose="02000503030000020004" pitchFamily="2" charset="-78"/>
                <a:cs typeface="B Nazanin" panose="00000400000000000000" pitchFamily="2" charset="-78"/>
              </a:rPr>
              <a:t>ایجاد </a:t>
            </a:r>
            <a:r>
              <a:rPr lang="fa-IR" sz="1800" dirty="0">
                <a:latin typeface="AP Yekan" panose="02000503030000020004" pitchFamily="2" charset="-78"/>
                <a:cs typeface="B Nazanin" panose="00000400000000000000" pitchFamily="2" charset="-78"/>
              </a:rPr>
              <a:t>وحدت رویه و تسهيل استفاده کاربران در روش های اجرائی استفاده از مواد آنتی سپتيک و ارتقای اثر بخشی روش های مورد </a:t>
            </a:r>
            <a:r>
              <a:rPr lang="fa-IR" sz="1800" dirty="0" smtClean="0">
                <a:latin typeface="AP Yekan" panose="02000503030000020004" pitchFamily="2" charset="-78"/>
                <a:cs typeface="B Nazanin" panose="00000400000000000000" pitchFamily="2" charset="-78"/>
              </a:rPr>
              <a:t>استفاده</a:t>
            </a:r>
          </a:p>
          <a:p>
            <a:endParaRPr lang="fa-IR" sz="1800" dirty="0" smtClean="0">
              <a:latin typeface="AP Yekan" panose="02000503030000020004" pitchFamily="2" charset="-78"/>
              <a:cs typeface="B Nazanin" panose="00000400000000000000" pitchFamily="2" charset="-78"/>
            </a:endParaRPr>
          </a:p>
          <a:p>
            <a:endParaRPr lang="fa-IR" sz="1800" dirty="0">
              <a:latin typeface="AP Yekan" panose="02000503030000020004" pitchFamily="2" charset="-78"/>
              <a:cs typeface="B Nazanin" panose="00000400000000000000" pitchFamily="2" charset="-78"/>
            </a:endParaRPr>
          </a:p>
          <a:p>
            <a:endParaRPr lang="fa-IR" sz="1800" dirty="0">
              <a:latin typeface="AP Yekan" panose="02000503030000020004" pitchFamily="2" charset="-78"/>
              <a:cs typeface="B Nazanin" panose="00000400000000000000" pitchFamily="2" charset="-78"/>
            </a:endParaRPr>
          </a:p>
          <a:p>
            <a:pPr marL="457200" indent="-457200">
              <a:buFont typeface="Wingdings" panose="05000000000000000000" pitchFamily="2" charset="2"/>
              <a:buChar char="v"/>
            </a:pPr>
            <a:r>
              <a:rPr lang="fa-IR" sz="3200" dirty="0" smtClean="0">
                <a:solidFill>
                  <a:srgbClr val="FF0000"/>
                </a:solidFill>
                <a:cs typeface="B Nazanin" panose="00000400000000000000" pitchFamily="2" charset="-78"/>
              </a:rPr>
              <a:t>منابع</a:t>
            </a:r>
          </a:p>
          <a:p>
            <a:pPr marL="457200" indent="-457200">
              <a:buFont typeface="Wingdings" panose="05000000000000000000" pitchFamily="2" charset="2"/>
              <a:buChar char="v"/>
            </a:pPr>
            <a:r>
              <a:rPr lang="fa-IR" sz="2000" dirty="0" smtClean="0"/>
              <a:t>استانداردهای </a:t>
            </a:r>
            <a:r>
              <a:rPr lang="fa-IR" sz="2000" dirty="0" smtClean="0"/>
              <a:t>بين المللی </a:t>
            </a:r>
            <a:r>
              <a:rPr lang="en-US" sz="2000" dirty="0" smtClean="0"/>
              <a:t>CDC,WHO ,EN,NHS</a:t>
            </a:r>
          </a:p>
          <a:p>
            <a:pPr>
              <a:buFont typeface="Wingdings" panose="05000000000000000000" pitchFamily="2" charset="2"/>
              <a:buChar char="v"/>
            </a:pPr>
            <a:r>
              <a:rPr lang="fa-IR" sz="2000" dirty="0" smtClean="0"/>
              <a:t>سياست </a:t>
            </a:r>
            <a:r>
              <a:rPr lang="fa-IR" sz="2000" dirty="0"/>
              <a:t>های ملی وبومی شده در وزارت بهداشت</a:t>
            </a:r>
          </a:p>
          <a:p>
            <a:pPr>
              <a:buFont typeface="Wingdings" panose="05000000000000000000" pitchFamily="2" charset="2"/>
              <a:buChar char="v"/>
            </a:pPr>
            <a:r>
              <a:rPr lang="fa-IR" sz="2000" dirty="0" smtClean="0"/>
              <a:t>دستورالعمل </a:t>
            </a:r>
            <a:r>
              <a:rPr lang="fa-IR" sz="2000" dirty="0"/>
              <a:t>استفاده مواد </a:t>
            </a:r>
            <a:r>
              <a:rPr lang="fa-IR" sz="2000" dirty="0" smtClean="0"/>
              <a:t>شيميایی </a:t>
            </a:r>
            <a:r>
              <a:rPr lang="en-US" sz="2000" dirty="0"/>
              <a:t>MSDS </a:t>
            </a:r>
            <a:r>
              <a:rPr lang="en-US" sz="2000" dirty="0" smtClean="0"/>
              <a:t>)</a:t>
            </a:r>
            <a:r>
              <a:rPr lang="fa-IR" sz="2000" dirty="0" smtClean="0"/>
              <a:t>)</a:t>
            </a:r>
            <a:endParaRPr lang="fa-IR" sz="2000" dirty="0"/>
          </a:p>
        </p:txBody>
      </p:sp>
    </p:spTree>
    <p:extLst>
      <p:ext uri="{BB962C8B-B14F-4D97-AF65-F5344CB8AC3E}">
        <p14:creationId xmlns:p14="http://schemas.microsoft.com/office/powerpoint/2010/main" val="1636733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116632"/>
            <a:ext cx="3339852" cy="476672"/>
          </a:xfrm>
        </p:spPr>
        <p:txBody>
          <a:bodyPr/>
          <a:lstStyle/>
          <a:p>
            <a:r>
              <a:rPr lang="fa-IR" sz="1600" b="1" dirty="0">
                <a:latin typeface="B Nazanin,Bold"/>
                <a:cs typeface="B Titr" panose="00000700000000000000" pitchFamily="2" charset="-78"/>
              </a:rPr>
              <a:t>دستورالعمل پاکسازی روزانه:</a:t>
            </a:r>
            <a:endParaRPr lang="fa-IR" sz="1600" dirty="0">
              <a:cs typeface="B Titr" panose="00000700000000000000" pitchFamily="2" charset="-78"/>
            </a:endParaRPr>
          </a:p>
        </p:txBody>
      </p:sp>
      <p:sp>
        <p:nvSpPr>
          <p:cNvPr id="3" name="Content Placeholder 2"/>
          <p:cNvSpPr>
            <a:spLocks noGrp="1"/>
          </p:cNvSpPr>
          <p:nvPr>
            <p:ph idx="1"/>
          </p:nvPr>
        </p:nvSpPr>
        <p:spPr>
          <a:xfrm>
            <a:off x="323528" y="476672"/>
            <a:ext cx="8568952" cy="6048672"/>
          </a:xfrm>
        </p:spPr>
        <p:txBody>
          <a:bodyPr>
            <a:normAutofit/>
          </a:bodyPr>
          <a:lstStyle/>
          <a:p>
            <a:pPr algn="justLow"/>
            <a:r>
              <a:rPr lang="fa-IR" sz="1400" b="0" dirty="0" smtClean="0">
                <a:cs typeface="B Nazanin" panose="00000400000000000000" pitchFamily="2" charset="-78"/>
              </a:rPr>
              <a:t>     </a:t>
            </a:r>
          </a:p>
          <a:p>
            <a:pPr algn="justLow"/>
            <a:r>
              <a:rPr lang="fa-IR" sz="1400" b="0" dirty="0">
                <a:cs typeface="B Nazanin" panose="00000400000000000000" pitchFamily="2" charset="-78"/>
              </a:rPr>
              <a:t> </a:t>
            </a:r>
            <a:r>
              <a:rPr lang="fa-IR" sz="1400" b="0" dirty="0" smtClean="0">
                <a:cs typeface="B Nazanin" panose="00000400000000000000" pitchFamily="2" charset="-78"/>
              </a:rPr>
              <a:t>     درجمع آوری و انتقال تجهيزات و وسایل مراقبت از بيمارو همچنين ملحفه والبسه آلوده به خون، مایعات بدن، ترشحات و یا مواد دفعی ، باید از مواجهه پوست و مخاطها و لباس پرسنل با لوازم آلوده،به منظورجلوگيری از انتقال ميکروارگانيسمها به سایر بيماران و محيط جلوگيری به عمل آید. </a:t>
            </a:r>
          </a:p>
          <a:p>
            <a:pPr algn="justLow"/>
            <a:r>
              <a:rPr lang="fa-IR" sz="1400" b="0" dirty="0">
                <a:cs typeface="B Nazanin" panose="00000400000000000000" pitchFamily="2" charset="-78"/>
              </a:rPr>
              <a:t> </a:t>
            </a:r>
            <a:r>
              <a:rPr lang="fa-IR" sz="1400" b="0" dirty="0" smtClean="0">
                <a:cs typeface="B Nazanin" panose="00000400000000000000" pitchFamily="2" charset="-78"/>
              </a:rPr>
              <a:t>      * استفاده از دستکش،گان ولباس محافظتی پلاستيکی در هنگام تميز کردن اتاق بيمار الزامی است.</a:t>
            </a:r>
          </a:p>
          <a:p>
            <a:pPr algn="justLow"/>
            <a:r>
              <a:rPr lang="fa-IR" sz="1400" b="0" dirty="0" smtClean="0">
                <a:cs typeface="B Nazanin" panose="00000400000000000000" pitchFamily="2" charset="-78"/>
              </a:rPr>
              <a:t>       *در خصوص موارد آلودگی بدون اسهال تمام دیوارها،سطوح ، ریل تختها، دستگيره های درب، کليه سرویسهای بهداشتی اعم از حمام، توالت،دوش،روشوئی هاوزنگهای فراخوانی ،کرکره ها،تلفن،کنترل تلویزیون</a:t>
            </a:r>
            <a:r>
              <a:rPr lang="fa-IR" sz="1400" b="0" dirty="0" smtClean="0">
                <a:solidFill>
                  <a:srgbClr val="000000"/>
                </a:solidFill>
                <a:cs typeface="B Nazanin" panose="00000400000000000000" pitchFamily="2" charset="-78"/>
              </a:rPr>
              <a:t> مانيتورهاوغيره باآب وشوینده های مناسب شستشوداده شود</a:t>
            </a:r>
            <a:endParaRPr lang="fa-IR" sz="1400" b="0" dirty="0" smtClean="0">
              <a:cs typeface="B Nazanin" panose="00000400000000000000" pitchFamily="2" charset="-78"/>
            </a:endParaRPr>
          </a:p>
          <a:p>
            <a:pPr algn="justLow"/>
            <a:r>
              <a:rPr lang="fa-IR" sz="1400" b="0" dirty="0" smtClean="0">
                <a:cs typeface="B Nazanin" panose="00000400000000000000" pitchFamily="2" charset="-78"/>
              </a:rPr>
              <a:t>       *اتاق هائی که دارای فرش می باشند باید با بخار پاکسازی شوند.</a:t>
            </a:r>
          </a:p>
          <a:p>
            <a:pPr algn="justLow"/>
            <a:r>
              <a:rPr lang="fa-IR" sz="1400" b="0" dirty="0" smtClean="0">
                <a:cs typeface="B Nazanin" panose="00000400000000000000" pitchFamily="2" charset="-78"/>
              </a:rPr>
              <a:t>        *کرکره ها باید پاکسازی وپرده ها باید تعویض شوند.</a:t>
            </a:r>
          </a:p>
          <a:p>
            <a:pPr lvl="0" algn="justLow"/>
            <a:r>
              <a:rPr lang="fa-IR" sz="1400" b="0" dirty="0" smtClean="0">
                <a:cs typeface="B Nazanin" panose="00000400000000000000" pitchFamily="2" charset="-78"/>
              </a:rPr>
              <a:t>       *در خصوص موارد آلودگی همراه با اسهال علاوه بر شستشوباآب وشوینده های مناسب تمام سطوح فوق را با محلول حاوی 500</a:t>
            </a:r>
            <a:r>
              <a:rPr lang="en-US" sz="1400" b="0" dirty="0" smtClean="0">
                <a:cs typeface="B Nazanin" panose="00000400000000000000" pitchFamily="2" charset="-78"/>
              </a:rPr>
              <a:t>ppm </a:t>
            </a:r>
            <a:r>
              <a:rPr lang="fa-IR" sz="1400" b="0" dirty="0" smtClean="0">
                <a:cs typeface="B Nazanin" panose="00000400000000000000" pitchFamily="2" charset="-78"/>
              </a:rPr>
              <a:t> سدیم هيپوکلریت پاک کرده،به مدت 10 دقيقه رها کرده،سپس سطوح را با</a:t>
            </a:r>
            <a:r>
              <a:rPr lang="fa-IR" sz="1400" b="0" dirty="0" smtClean="0">
                <a:solidFill>
                  <a:srgbClr val="000000"/>
                </a:solidFill>
                <a:cs typeface="B Nazanin" panose="00000400000000000000" pitchFamily="2" charset="-78"/>
              </a:rPr>
              <a:t>آب گرم شسته و صبر کرده تا خشک شود.</a:t>
            </a:r>
          </a:p>
          <a:p>
            <a:pPr lvl="0" algn="justLow"/>
            <a:r>
              <a:rPr lang="fa-IR" sz="1400" b="0" dirty="0" smtClean="0">
                <a:cs typeface="B Nazanin" panose="00000400000000000000" pitchFamily="2" charset="-78"/>
              </a:rPr>
              <a:t>        *تمام تجهيزاتی که قابليت استفاده مجدد دارند(برای مثال:ظرف شستشو،ماگ دندان،تجهيزات تنفسی) باید پيش از استفاده برای بيمار دیگربصورت دستی یا اتوماتيک با رعایت کليه احتياطهای استاندارد و با</a:t>
            </a:r>
            <a:r>
              <a:rPr lang="fa-IR" sz="1400" b="0" dirty="0" smtClean="0">
                <a:solidFill>
                  <a:srgbClr val="000000"/>
                </a:solidFill>
                <a:cs typeface="B Nazanin" panose="00000400000000000000" pitchFamily="2" charset="-78"/>
              </a:rPr>
              <a:t> استفاده شوینده های آنتی باکتریال در دستگاههای شستشوو با مواد ضد عفونی کننده مناسب و طبق پروتکل مصرفی مورد تأیيد سازمان غذا وداروی وزارت بهداشت ضد عفونی گردد وسپس استریل شوند. قبل ازاستریل کردن کامل این وسایل، نباید آنها را در اتاق بيماران دیگر یا مناطق تميز دیگر، قرار داد.</a:t>
            </a:r>
          </a:p>
          <a:p>
            <a:pPr algn="justLow"/>
            <a:r>
              <a:rPr lang="fa-IR" sz="1400" b="0" dirty="0" smtClean="0">
                <a:cs typeface="B Nazanin" panose="00000400000000000000" pitchFamily="2" charset="-78"/>
              </a:rPr>
              <a:t>        * استریل کردن کامل این وسایل، نباید آنها را در اتاق بيماران دیگر یا مناطق تميز دیگر، قرار داد.</a:t>
            </a:r>
          </a:p>
          <a:p>
            <a:pPr algn="justLow"/>
            <a:endParaRPr lang="fa-IR" sz="1400" b="0" dirty="0">
              <a:cs typeface="B Nazanin" panose="00000400000000000000" pitchFamily="2" charset="-78"/>
            </a:endParaRPr>
          </a:p>
        </p:txBody>
      </p:sp>
    </p:spTree>
    <p:extLst>
      <p:ext uri="{BB962C8B-B14F-4D97-AF65-F5344CB8AC3E}">
        <p14:creationId xmlns:p14="http://schemas.microsoft.com/office/powerpoint/2010/main" val="3277388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60648"/>
            <a:ext cx="7520940" cy="5757372"/>
          </a:xfrm>
        </p:spPr>
        <p:txBody>
          <a:bodyPr>
            <a:normAutofit/>
          </a:bodyPr>
          <a:lstStyle/>
          <a:p>
            <a:pPr lvl="0" algn="just"/>
            <a:r>
              <a:rPr lang="fa-IR" sz="1400" dirty="0" smtClean="0">
                <a:solidFill>
                  <a:srgbClr val="000000"/>
                </a:solidFill>
                <a:cs typeface="B Nazanin" panose="00000400000000000000" pitchFamily="2" charset="-78"/>
              </a:rPr>
              <a:t>         </a:t>
            </a:r>
            <a:r>
              <a:rPr lang="fa-IR" sz="1400" b="0" dirty="0" smtClean="0">
                <a:solidFill>
                  <a:srgbClr val="000000"/>
                </a:solidFill>
                <a:cs typeface="B Nazanin" panose="00000400000000000000" pitchFamily="2" charset="-78"/>
              </a:rPr>
              <a:t>*تشکها </a:t>
            </a:r>
            <a:r>
              <a:rPr lang="fa-IR" sz="1400" b="0" dirty="0">
                <a:solidFill>
                  <a:srgbClr val="000000"/>
                </a:solidFill>
                <a:cs typeface="B Nazanin" panose="00000400000000000000" pitchFamily="2" charset="-78"/>
              </a:rPr>
              <a:t>وبطری های ادراری باید فوراًدر یک فلا شر تشک بهداشتی شود.</a:t>
            </a:r>
          </a:p>
          <a:p>
            <a:pPr lvl="0" algn="just"/>
            <a:r>
              <a:rPr lang="fa-IR" sz="1400" b="0" dirty="0" smtClean="0">
                <a:solidFill>
                  <a:srgbClr val="000000"/>
                </a:solidFill>
                <a:cs typeface="B Nazanin" panose="00000400000000000000" pitchFamily="2" charset="-78"/>
              </a:rPr>
              <a:t>       *ویلچرها </a:t>
            </a:r>
            <a:r>
              <a:rPr lang="fa-IR" sz="1400" b="0" dirty="0">
                <a:solidFill>
                  <a:srgbClr val="000000"/>
                </a:solidFill>
                <a:cs typeface="B Nazanin" panose="00000400000000000000" pitchFamily="2" charset="-78"/>
              </a:rPr>
              <a:t>برای هر بيمار باید اختصاصی استفاده شودوسپس بعد از ترخيص بيمار با رعایت کليه احتياطهای استاندارد و با استفاده شوینده های آنتی باکتریال شستشوو سپس با محلول حاوی 500</a:t>
            </a:r>
            <a:r>
              <a:rPr lang="en-US" sz="1400" b="0" dirty="0">
                <a:solidFill>
                  <a:srgbClr val="000000"/>
                </a:solidFill>
                <a:cs typeface="B Nazanin" panose="00000400000000000000" pitchFamily="2" charset="-78"/>
              </a:rPr>
              <a:t>ppm </a:t>
            </a:r>
            <a:r>
              <a:rPr lang="fa-IR" sz="1400" b="0" dirty="0">
                <a:solidFill>
                  <a:srgbClr val="000000"/>
                </a:solidFill>
                <a:cs typeface="B Nazanin" panose="00000400000000000000" pitchFamily="2" charset="-78"/>
              </a:rPr>
              <a:t>سدیم هيپوکلریت ضدعفونی گردند.</a:t>
            </a:r>
          </a:p>
          <a:p>
            <a:pPr lvl="0" algn="just"/>
            <a:r>
              <a:rPr lang="fa-IR" sz="1400" b="0" dirty="0" smtClean="0">
                <a:solidFill>
                  <a:srgbClr val="000000"/>
                </a:solidFill>
                <a:cs typeface="B Nazanin" panose="00000400000000000000" pitchFamily="2" charset="-78"/>
              </a:rPr>
              <a:t>      *  تجهيزات </a:t>
            </a:r>
            <a:r>
              <a:rPr lang="fa-IR" sz="1400" b="0" dirty="0">
                <a:solidFill>
                  <a:srgbClr val="000000"/>
                </a:solidFill>
                <a:cs typeface="B Nazanin" panose="00000400000000000000" pitchFamily="2" charset="-78"/>
              </a:rPr>
              <a:t>و وسایل پاکسازی مانند تی ها ،دستمال های مخصوص،لگن ها،سطل ها ودستگيره های مخصوص تی را با ضد عفونی گرمایی باآب </a:t>
            </a:r>
            <a:r>
              <a:rPr lang="fa-IR" sz="1400" b="0" dirty="0" smtClean="0">
                <a:solidFill>
                  <a:srgbClr val="000000"/>
                </a:solidFill>
                <a:cs typeface="B Nazanin" panose="00000400000000000000" pitchFamily="2" charset="-78"/>
              </a:rPr>
              <a:t>داغ( </a:t>
            </a:r>
            <a:r>
              <a:rPr lang="fa-IR" sz="1400" b="0" dirty="0">
                <a:solidFill>
                  <a:srgbClr val="000000"/>
                </a:solidFill>
                <a:cs typeface="B Nazanin" panose="00000400000000000000" pitchFamily="2" charset="-78"/>
              </a:rPr>
              <a:t>50-60 سانتی گراد </a:t>
            </a:r>
            <a:r>
              <a:rPr lang="fa-IR" sz="1400" b="0" dirty="0" smtClean="0">
                <a:solidFill>
                  <a:srgbClr val="000000"/>
                </a:solidFill>
                <a:cs typeface="B Nazanin" panose="00000400000000000000" pitchFamily="2" charset="-78"/>
              </a:rPr>
              <a:t>)دوشيميائی </a:t>
            </a:r>
            <a:r>
              <a:rPr lang="fa-IR" sz="1400" b="0" dirty="0">
                <a:solidFill>
                  <a:srgbClr val="000000"/>
                </a:solidFill>
                <a:cs typeface="B Nazanin" panose="00000400000000000000" pitchFamily="2" charset="-78"/>
              </a:rPr>
              <a:t>پاکسازی و ضدعفونی گردندویا با محلولی حاوی 500</a:t>
            </a:r>
            <a:r>
              <a:rPr lang="en-US" sz="1400" b="0" dirty="0">
                <a:solidFill>
                  <a:srgbClr val="000000"/>
                </a:solidFill>
                <a:cs typeface="B Nazanin" panose="00000400000000000000" pitchFamily="2" charset="-78"/>
              </a:rPr>
              <a:t>ppm </a:t>
            </a:r>
            <a:r>
              <a:rPr lang="fa-IR" sz="1400" b="0" dirty="0">
                <a:solidFill>
                  <a:srgbClr val="000000"/>
                </a:solidFill>
                <a:cs typeface="B Nazanin" panose="00000400000000000000" pitchFamily="2" charset="-78"/>
              </a:rPr>
              <a:t>سدیم هيپوکلریت پاک کرده،به مدت 10 دقيقه رها کرده،سپس سطوح را با آب گرم شسته و صبر کرده تا خشک شود کرده</a:t>
            </a:r>
            <a:r>
              <a:rPr lang="fa-IR" sz="1400" b="0" dirty="0" smtClean="0">
                <a:solidFill>
                  <a:srgbClr val="000000"/>
                </a:solidFill>
                <a:cs typeface="B Nazanin" panose="00000400000000000000" pitchFamily="2" charset="-78"/>
              </a:rPr>
              <a:t>،</a:t>
            </a:r>
          </a:p>
          <a:p>
            <a:pPr lvl="0" algn="just"/>
            <a:r>
              <a:rPr lang="fa-IR" sz="1400" b="0" dirty="0" smtClean="0">
                <a:solidFill>
                  <a:srgbClr val="000000"/>
                </a:solidFill>
                <a:cs typeface="B Nazanin" panose="00000400000000000000" pitchFamily="2" charset="-78"/>
              </a:rPr>
              <a:t>       </a:t>
            </a:r>
            <a:r>
              <a:rPr lang="fa-IR" sz="1400" b="0" dirty="0">
                <a:solidFill>
                  <a:srgbClr val="000000"/>
                </a:solidFill>
                <a:cs typeface="B Nazanin" panose="00000400000000000000" pitchFamily="2" charset="-78"/>
              </a:rPr>
              <a:t>روش جدید استفاده از </a:t>
            </a:r>
            <a:r>
              <a:rPr lang="fa-IR" sz="1400" b="0" dirty="0" smtClean="0">
                <a:solidFill>
                  <a:srgbClr val="000000"/>
                </a:solidFill>
                <a:cs typeface="B Nazanin" panose="00000400000000000000" pitchFamily="2" charset="-78"/>
              </a:rPr>
              <a:t>مواد </a:t>
            </a:r>
            <a:r>
              <a:rPr lang="fa-IR" sz="1400" b="0" dirty="0">
                <a:solidFill>
                  <a:srgbClr val="000000"/>
                </a:solidFill>
                <a:cs typeface="B Nazanin" panose="00000400000000000000" pitchFamily="2" charset="-78"/>
              </a:rPr>
              <a:t>ميکروفيبر بدليل افزایش کارآیی در ترکيب با ضد عفونی کننده ها مثلاً با ترکيبات آمونيوم چهارظرفيتی باعث حذف مقادیر بيشتری از ميکروب ها ميگردند</a:t>
            </a:r>
            <a:r>
              <a:rPr lang="fa-IR" sz="1400" b="0" dirty="0" smtClean="0">
                <a:solidFill>
                  <a:srgbClr val="000000"/>
                </a:solidFill>
                <a:cs typeface="B Nazanin" panose="00000400000000000000" pitchFamily="2" charset="-78"/>
              </a:rPr>
              <a:t>.(98% در برابر68%) بااین </a:t>
            </a:r>
            <a:r>
              <a:rPr lang="fa-IR" sz="1400" b="0" dirty="0">
                <a:solidFill>
                  <a:srgbClr val="000000"/>
                </a:solidFill>
                <a:cs typeface="B Nazanin" panose="00000400000000000000" pitchFamily="2" charset="-78"/>
              </a:rPr>
              <a:t>حال استفاده از ضد عفونی کننده ها بطور مشخصی حذف عوامل بيماریزا را در زمان استفاده از تی معمولی بهمراه دارد. سيستم ميکروفيبر از انتقال عوامل بيماریزا از یک اتاق به اتاق دیگر بعلت قراردادن پدهای ميکروفيبری جلوگيری می نماید.</a:t>
            </a:r>
          </a:p>
          <a:p>
            <a:pPr lvl="0" algn="just"/>
            <a:r>
              <a:rPr lang="fa-IR" sz="1400" b="0" dirty="0" smtClean="0">
                <a:solidFill>
                  <a:srgbClr val="000000"/>
                </a:solidFill>
                <a:cs typeface="B Nazanin" panose="00000400000000000000" pitchFamily="2" charset="-78"/>
              </a:rPr>
              <a:t>      * اتاق </a:t>
            </a:r>
            <a:r>
              <a:rPr lang="fa-IR" sz="1400" b="0" dirty="0">
                <a:solidFill>
                  <a:srgbClr val="000000"/>
                </a:solidFill>
                <a:cs typeface="B Nazanin" panose="00000400000000000000" pitchFamily="2" charset="-78"/>
              </a:rPr>
              <a:t>وکليه تجهيزات مراقبت از </a:t>
            </a:r>
            <a:r>
              <a:rPr lang="fa-IR" sz="1400" b="0" dirty="0" smtClean="0">
                <a:solidFill>
                  <a:srgbClr val="000000"/>
                </a:solidFill>
                <a:cs typeface="B Nazanin" panose="00000400000000000000" pitchFamily="2" charset="-78"/>
              </a:rPr>
              <a:t>بيمار(تجهيزات هتلينگ)را </a:t>
            </a:r>
            <a:r>
              <a:rPr lang="fa-IR" sz="1400" b="0" dirty="0">
                <a:solidFill>
                  <a:srgbClr val="000000"/>
                </a:solidFill>
                <a:cs typeface="B Nazanin" panose="00000400000000000000" pitchFamily="2" charset="-78"/>
              </a:rPr>
              <a:t>ابتدابوسيله شوینده مناسب و ضد عفونی گرمایی باآب داغ) </a:t>
            </a:r>
            <a:r>
              <a:rPr lang="fa-IR" sz="1400" b="0" dirty="0" smtClean="0">
                <a:solidFill>
                  <a:srgbClr val="000000"/>
                </a:solidFill>
                <a:latin typeface="Times New Roman"/>
                <a:cs typeface="B Nazanin" panose="00000400000000000000" pitchFamily="2" charset="-78"/>
              </a:rPr>
              <a:t>500</a:t>
            </a:r>
            <a:r>
              <a:rPr lang="en-US" sz="1400" b="0" dirty="0">
                <a:solidFill>
                  <a:srgbClr val="000000"/>
                </a:solidFill>
                <a:latin typeface="Times New Roman"/>
                <a:cs typeface="B Nazanin" panose="00000400000000000000" pitchFamily="2" charset="-78"/>
              </a:rPr>
              <a:t>ppm </a:t>
            </a:r>
            <a:r>
              <a:rPr lang="fa-IR" sz="1400" b="0" dirty="0" smtClean="0">
                <a:solidFill>
                  <a:srgbClr val="000000"/>
                </a:solidFill>
                <a:latin typeface="Times New Roman"/>
                <a:cs typeface="B Nazanin" panose="00000400000000000000" pitchFamily="2" charset="-78"/>
              </a:rPr>
              <a:t>سدیم </a:t>
            </a:r>
            <a:r>
              <a:rPr lang="fa-IR" sz="1400" b="0" dirty="0" smtClean="0">
                <a:solidFill>
                  <a:srgbClr val="000000"/>
                </a:solidFill>
                <a:cs typeface="B Nazanin" panose="00000400000000000000" pitchFamily="2" charset="-78"/>
              </a:rPr>
              <a:t>هيپوکلریت </a:t>
            </a:r>
            <a:r>
              <a:rPr lang="fa-IR" sz="1400" b="0" dirty="0">
                <a:solidFill>
                  <a:srgbClr val="000000"/>
                </a:solidFill>
                <a:cs typeface="B Nazanin" panose="00000400000000000000" pitchFamily="2" charset="-78"/>
              </a:rPr>
              <a:t>ضدعفونی گردد</a:t>
            </a:r>
          </a:p>
          <a:p>
            <a:pPr lvl="0" algn="just"/>
            <a:r>
              <a:rPr lang="fa-IR" sz="1400" b="0" dirty="0" smtClean="0">
                <a:solidFill>
                  <a:srgbClr val="000000"/>
                </a:solidFill>
                <a:cs typeface="B Nazanin" panose="00000400000000000000" pitchFamily="2" charset="-78"/>
              </a:rPr>
              <a:t>      *اگر </a:t>
            </a:r>
            <a:r>
              <a:rPr lang="fa-IR" sz="1400" b="0" dirty="0">
                <a:solidFill>
                  <a:srgbClr val="000000"/>
                </a:solidFill>
                <a:cs typeface="B Nazanin" panose="00000400000000000000" pitchFamily="2" charset="-78"/>
              </a:rPr>
              <a:t>بيماراختيار دفع نداشته باشد ازاستخرهای آب درمانی استفاده نشود.</a:t>
            </a:r>
          </a:p>
          <a:p>
            <a:pPr lvl="0" algn="just"/>
            <a:r>
              <a:rPr lang="fa-IR" sz="1400" b="0" dirty="0" smtClean="0">
                <a:solidFill>
                  <a:srgbClr val="000000"/>
                </a:solidFill>
                <a:cs typeface="B Nazanin" panose="00000400000000000000" pitchFamily="2" charset="-78"/>
              </a:rPr>
              <a:t>      *در </a:t>
            </a:r>
            <a:r>
              <a:rPr lang="fa-IR" sz="1400" b="0" dirty="0">
                <a:solidFill>
                  <a:srgbClr val="000000"/>
                </a:solidFill>
                <a:cs typeface="B Nazanin" panose="00000400000000000000" pitchFamily="2" charset="-78"/>
              </a:rPr>
              <a:t>خصوص ظروف غذائی هيچ اقدام احتياطی خاصی لازم نيست وصرفاً ترکيب آب داغ و شوینده ها برای زدودن آلودگيها کافيست،در غير این صورت از ظروف یکبار مصرف استفاده گردد </a:t>
            </a:r>
          </a:p>
          <a:p>
            <a:pPr lvl="0" algn="just"/>
            <a:r>
              <a:rPr lang="fa-IR" sz="1400" b="0" dirty="0" smtClean="0">
                <a:solidFill>
                  <a:srgbClr val="000000"/>
                </a:solidFill>
                <a:cs typeface="B Nazanin" panose="00000400000000000000" pitchFamily="2" charset="-78"/>
              </a:rPr>
              <a:t>     * اگر </a:t>
            </a:r>
            <a:r>
              <a:rPr lang="fa-IR" sz="1400" b="0" dirty="0">
                <a:solidFill>
                  <a:srgbClr val="000000"/>
                </a:solidFill>
                <a:cs typeface="B Nazanin" panose="00000400000000000000" pitchFamily="2" charset="-78"/>
              </a:rPr>
              <a:t>بيماراختيار دفع داشته باشد وقادر به مراقبت از خود،بابهداشت </a:t>
            </a:r>
            <a:r>
              <a:rPr lang="fa-IR" sz="1400" b="0" dirty="0" smtClean="0">
                <a:solidFill>
                  <a:srgbClr val="000000"/>
                </a:solidFill>
                <a:cs typeface="B Nazanin" panose="00000400000000000000" pitchFamily="2" charset="-78"/>
              </a:rPr>
              <a:t>مناسب باشدو </a:t>
            </a:r>
            <a:r>
              <a:rPr lang="fa-IR" sz="1400" b="0" dirty="0">
                <a:solidFill>
                  <a:srgbClr val="000000"/>
                </a:solidFill>
                <a:cs typeface="B Nazanin" panose="00000400000000000000" pitchFamily="2" charset="-78"/>
              </a:rPr>
              <a:t>جلوی ترشحات زخمها گرفته شود مرکز درمانی می تواند به توقف احتياطات ایزولاسيون اقدام کند.</a:t>
            </a:r>
          </a:p>
          <a:p>
            <a:pPr lvl="0" algn="just"/>
            <a:r>
              <a:rPr lang="fa-IR" sz="1400" b="0" dirty="0" smtClean="0">
                <a:solidFill>
                  <a:srgbClr val="000000"/>
                </a:solidFill>
                <a:cs typeface="B Nazanin" panose="00000400000000000000" pitchFamily="2" charset="-78"/>
              </a:rPr>
              <a:t>      *هر </a:t>
            </a:r>
            <a:r>
              <a:rPr lang="fa-IR" sz="1400" b="0" dirty="0">
                <a:solidFill>
                  <a:srgbClr val="000000"/>
                </a:solidFill>
                <a:cs typeface="B Nazanin" panose="00000400000000000000" pitchFamily="2" charset="-78"/>
              </a:rPr>
              <a:t>نوع وسيله مراقبت از بيمار که از بخشهای مختلف جهت تعمير یا سرویس فرستاده شده است، باید با مواد ضد عفونی کننده مناسب و طبق پروتکل مصرفی مورد تأیيد سازمان غذا وداروی وزارت بهداشت ضدعفونی گردد.</a:t>
            </a:r>
          </a:p>
          <a:p>
            <a:pPr algn="just"/>
            <a:endParaRPr lang="fa-IR" sz="1400" b="0" dirty="0">
              <a:cs typeface="B Nazanin" panose="00000400000000000000" pitchFamily="2" charset="-78"/>
            </a:endParaRPr>
          </a:p>
        </p:txBody>
      </p:sp>
    </p:spTree>
    <p:extLst>
      <p:ext uri="{BB962C8B-B14F-4D97-AF65-F5344CB8AC3E}">
        <p14:creationId xmlns:p14="http://schemas.microsoft.com/office/powerpoint/2010/main" val="1099307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5688632" cy="432048"/>
          </a:xfrm>
          <a:solidFill>
            <a:schemeClr val="accent4">
              <a:lumMod val="60000"/>
              <a:lumOff val="40000"/>
            </a:schemeClr>
          </a:solidFill>
          <a:ln>
            <a:solidFill>
              <a:schemeClr val="accent4"/>
            </a:solidFill>
          </a:ln>
        </p:spPr>
        <p:txBody>
          <a:bodyPr/>
          <a:lstStyle/>
          <a:p>
            <a:r>
              <a:rPr lang="fa-IR" sz="1400" dirty="0" smtClean="0">
                <a:cs typeface="B Titr" panose="00000700000000000000" pitchFamily="2" charset="-78"/>
              </a:rPr>
              <a:t>معرفی ضدعفونی کننده هابرای ضد عفونی کننده ها با در نظر گرفتن جایگاه اثر بخشی</a:t>
            </a:r>
            <a:endParaRPr lang="fa-IR" sz="1400" dirty="0">
              <a:cs typeface="B Titr" panose="00000700000000000000" pitchFamily="2" charset="-78"/>
            </a:endParaRPr>
          </a:p>
        </p:txBody>
      </p:sp>
      <p:sp>
        <p:nvSpPr>
          <p:cNvPr id="3" name="Content Placeholder 2"/>
          <p:cNvSpPr>
            <a:spLocks noGrp="1"/>
          </p:cNvSpPr>
          <p:nvPr>
            <p:ph idx="1"/>
          </p:nvPr>
        </p:nvSpPr>
        <p:spPr>
          <a:xfrm>
            <a:off x="683568" y="476672"/>
            <a:ext cx="7992888" cy="6048672"/>
          </a:xfrm>
        </p:spPr>
        <p:txBody>
          <a:bodyPr>
            <a:normAutofit/>
          </a:bodyPr>
          <a:lstStyle/>
          <a:p>
            <a:pPr algn="justLow"/>
            <a:r>
              <a:rPr lang="fa-IR" sz="1400" b="0" dirty="0" smtClean="0">
                <a:cs typeface="B Nazanin" panose="00000400000000000000" pitchFamily="2" charset="-78"/>
              </a:rPr>
              <a:t>       ضد </a:t>
            </a:r>
            <a:r>
              <a:rPr lang="fa-IR" sz="1400" b="0" dirty="0">
                <a:cs typeface="B Nazanin" panose="00000400000000000000" pitchFamily="2" charset="-78"/>
              </a:rPr>
              <a:t>عفونی کننده های ابزاربرای وسایل بحرانی، نيمه بحرانی و غيربحرانی می باشند.</a:t>
            </a:r>
          </a:p>
          <a:p>
            <a:pPr algn="justLow"/>
            <a:r>
              <a:rPr lang="fa-IR" sz="1400" b="0" dirty="0" smtClean="0">
                <a:cs typeface="B Nazanin" panose="00000400000000000000" pitchFamily="2" charset="-78"/>
              </a:rPr>
              <a:t>        معمولا </a:t>
            </a:r>
            <a:r>
              <a:rPr lang="fa-IR" sz="1400" b="0" dirty="0">
                <a:cs typeface="B Nazanin" panose="00000400000000000000" pitchFamily="2" charset="-78"/>
              </a:rPr>
              <a:t>ضدعفونی کننده ها از نظر ماهيت ، غلظت ، عوارض جانبی برای مصرف کننده ، ایجاد مقاومت </a:t>
            </a:r>
            <a:r>
              <a:rPr lang="fa-IR" sz="1400" b="0" dirty="0" smtClean="0">
                <a:cs typeface="B Nazanin" panose="00000400000000000000" pitchFamily="2" charset="-78"/>
              </a:rPr>
              <a:t>ميکروبی </a:t>
            </a:r>
            <a:r>
              <a:rPr lang="fa-IR" sz="1400" b="0" dirty="0">
                <a:cs typeface="B Nazanin" panose="00000400000000000000" pitchFamily="2" charset="-78"/>
              </a:rPr>
              <a:t>، </a:t>
            </a:r>
            <a:r>
              <a:rPr lang="fa-IR" sz="1400" b="0" dirty="0" smtClean="0">
                <a:cs typeface="B Nazanin" panose="00000400000000000000" pitchFamily="2" charset="-78"/>
              </a:rPr>
              <a:t>ميکرواورگانيسم </a:t>
            </a:r>
            <a:r>
              <a:rPr lang="fa-IR" sz="1400" b="0" dirty="0">
                <a:cs typeface="B Nazanin" panose="00000400000000000000" pitchFamily="2" charset="-78"/>
              </a:rPr>
              <a:t>های هدف </a:t>
            </a:r>
            <a:r>
              <a:rPr lang="fa-IR" sz="1400" b="0" dirty="0" smtClean="0">
                <a:cs typeface="B Nazanin" panose="00000400000000000000" pitchFamily="2" charset="-78"/>
              </a:rPr>
              <a:t>کاملا </a:t>
            </a:r>
            <a:r>
              <a:rPr lang="fa-IR" sz="1400" b="0" dirty="0">
                <a:cs typeface="B Nazanin" panose="00000400000000000000" pitchFamily="2" charset="-78"/>
              </a:rPr>
              <a:t>متفاوت بوده و نباید به </a:t>
            </a:r>
            <a:r>
              <a:rPr lang="fa-IR" sz="1400" b="0" dirty="0" smtClean="0">
                <a:cs typeface="B Nazanin" panose="00000400000000000000" pitchFamily="2" charset="-78"/>
              </a:rPr>
              <a:t>جای یک  دیگر </a:t>
            </a:r>
            <a:r>
              <a:rPr lang="fa-IR" sz="1400" b="0" dirty="0">
                <a:cs typeface="B Nazanin" panose="00000400000000000000" pitchFamily="2" charset="-78"/>
              </a:rPr>
              <a:t>استفاده شوند. ضمن اینکه تعاریف نسبی هستند و از بين بردن کامل تمام اشکال حيات در آنها مدنظر </a:t>
            </a:r>
            <a:r>
              <a:rPr lang="fa-IR" sz="1400" b="0" dirty="0" smtClean="0">
                <a:cs typeface="B Nazanin" panose="00000400000000000000" pitchFamily="2" charset="-78"/>
              </a:rPr>
              <a:t>نميباشد</a:t>
            </a:r>
          </a:p>
          <a:p>
            <a:pPr lvl="0" algn="justLow"/>
            <a:r>
              <a:rPr lang="fa-IR" sz="1400" b="0" dirty="0" smtClean="0">
                <a:cs typeface="B Nazanin" panose="00000400000000000000" pitchFamily="2" charset="-78"/>
              </a:rPr>
              <a:t>       آلودگی </a:t>
            </a:r>
            <a:r>
              <a:rPr lang="fa-IR" sz="1400" b="0" dirty="0">
                <a:cs typeface="B Nazanin" panose="00000400000000000000" pitchFamily="2" charset="-78"/>
              </a:rPr>
              <a:t>زدایی به کليه فرآیند کلی ایمن کردن یک وسيله آلوده شامل تمام پروسه های مرتبط با پاکسازی ، ضدعفونی و استریليزاسيون </a:t>
            </a:r>
            <a:r>
              <a:rPr lang="fa-IR" sz="1400" b="0" dirty="0" smtClean="0">
                <a:cs typeface="B Nazanin" panose="00000400000000000000" pitchFamily="2" charset="-78"/>
              </a:rPr>
              <a:t> اطلاق </a:t>
            </a:r>
            <a:r>
              <a:rPr lang="fa-IR" sz="1400" b="0" dirty="0">
                <a:cs typeface="B Nazanin" panose="00000400000000000000" pitchFamily="2" charset="-78"/>
              </a:rPr>
              <a:t>ميشود که طی آن از </a:t>
            </a:r>
            <a:r>
              <a:rPr lang="fa-IR" sz="1400" b="0" dirty="0" smtClean="0">
                <a:cs typeface="B Nazanin" panose="00000400000000000000" pitchFamily="2" charset="-78"/>
              </a:rPr>
              <a:t>مرحله </a:t>
            </a:r>
            <a:r>
              <a:rPr lang="fa-IR" sz="1400" b="0" dirty="0" smtClean="0">
                <a:solidFill>
                  <a:srgbClr val="000000"/>
                </a:solidFill>
                <a:cs typeface="B Nazanin" panose="00000400000000000000" pitchFamily="2" charset="-78"/>
              </a:rPr>
              <a:t>نخست </a:t>
            </a:r>
            <a:r>
              <a:rPr lang="fa-IR" sz="1400" b="0" dirty="0">
                <a:solidFill>
                  <a:srgbClr val="000000"/>
                </a:solidFill>
                <a:cs typeface="B Nazanin" panose="00000400000000000000" pitchFamily="2" charset="-78"/>
              </a:rPr>
              <a:t>تا مرحله آخر صورت می گيرد . در واقع </a:t>
            </a:r>
            <a:r>
              <a:rPr lang="en-US" sz="1400" b="0" dirty="0">
                <a:solidFill>
                  <a:srgbClr val="000000"/>
                </a:solidFill>
                <a:cs typeface="B Nazanin" panose="00000400000000000000" pitchFamily="2" charset="-78"/>
              </a:rPr>
              <a:t>Decontamination </a:t>
            </a:r>
            <a:r>
              <a:rPr lang="fa-IR" sz="1400" b="0" dirty="0">
                <a:solidFill>
                  <a:srgbClr val="000000"/>
                </a:solidFill>
                <a:cs typeface="B Nazanin" panose="00000400000000000000" pitchFamily="2" charset="-78"/>
              </a:rPr>
              <a:t>پروسه ای می باشد که توسط </a:t>
            </a:r>
            <a:r>
              <a:rPr lang="fa-IR" sz="1400" b="0" dirty="0" smtClean="0">
                <a:solidFill>
                  <a:srgbClr val="000000"/>
                </a:solidFill>
                <a:cs typeface="B Nazanin" panose="00000400000000000000" pitchFamily="2" charset="-78"/>
              </a:rPr>
              <a:t> اجرای </a:t>
            </a:r>
            <a:r>
              <a:rPr lang="fa-IR" sz="1400" b="0" dirty="0">
                <a:solidFill>
                  <a:srgbClr val="000000"/>
                </a:solidFill>
                <a:cs typeface="B Nazanin" panose="00000400000000000000" pitchFamily="2" charset="-78"/>
              </a:rPr>
              <a:t>صحيح آن یک وسيله آلوده بر حسب مورد به یک وسيله </a:t>
            </a:r>
            <a:r>
              <a:rPr lang="fa-IR" sz="1400" b="0" dirty="0" smtClean="0">
                <a:solidFill>
                  <a:srgbClr val="000000"/>
                </a:solidFill>
                <a:cs typeface="B Nazanin" panose="00000400000000000000" pitchFamily="2" charset="-78"/>
              </a:rPr>
              <a:t>ایمن</a:t>
            </a:r>
            <a:r>
              <a:rPr lang="fa-IR" sz="1400" b="0" dirty="0">
                <a:solidFill>
                  <a:srgbClr val="000000"/>
                </a:solidFill>
                <a:cs typeface="B Nazanin" panose="00000400000000000000" pitchFamily="2" charset="-78"/>
              </a:rPr>
              <a:t>برای حمل و نقل ، استفاده بيمار و یا امحا تبدیل می شود.</a:t>
            </a:r>
          </a:p>
          <a:p>
            <a:pPr algn="justLow"/>
            <a:r>
              <a:rPr lang="fa-IR" sz="1400" b="0" dirty="0" smtClean="0">
                <a:cs typeface="B Nazanin" panose="00000400000000000000" pitchFamily="2" charset="-78"/>
              </a:rPr>
              <a:t>        نخست </a:t>
            </a:r>
            <a:r>
              <a:rPr lang="fa-IR" sz="1400" b="0" dirty="0">
                <a:cs typeface="B Nazanin" panose="00000400000000000000" pitchFamily="2" charset="-78"/>
              </a:rPr>
              <a:t>تا مرحله آخر صورت می گيرد . در واقع </a:t>
            </a:r>
            <a:r>
              <a:rPr lang="en-US" sz="1400" b="0" dirty="0">
                <a:cs typeface="B Nazanin" panose="00000400000000000000" pitchFamily="2" charset="-78"/>
              </a:rPr>
              <a:t>Decontamination </a:t>
            </a:r>
            <a:r>
              <a:rPr lang="fa-IR" sz="1400" b="0" dirty="0">
                <a:cs typeface="B Nazanin" panose="00000400000000000000" pitchFamily="2" charset="-78"/>
              </a:rPr>
              <a:t>پروسه ای می باشد که توسط اجرای صحيح آن یک وسيله آلوده بر </a:t>
            </a:r>
            <a:r>
              <a:rPr lang="fa-IR" sz="1400" b="0" dirty="0" smtClean="0">
                <a:cs typeface="B Nazanin" panose="00000400000000000000" pitchFamily="2" charset="-78"/>
              </a:rPr>
              <a:t> حسب </a:t>
            </a:r>
            <a:r>
              <a:rPr lang="fa-IR" sz="1400" b="0" dirty="0">
                <a:cs typeface="B Nazanin" panose="00000400000000000000" pitchFamily="2" charset="-78"/>
              </a:rPr>
              <a:t>مورد به یک وسيله </a:t>
            </a:r>
            <a:r>
              <a:rPr lang="fa-IR" sz="1400" b="0" dirty="0" smtClean="0">
                <a:cs typeface="B Nazanin" panose="00000400000000000000" pitchFamily="2" charset="-78"/>
              </a:rPr>
              <a:t>ایمن</a:t>
            </a:r>
            <a:r>
              <a:rPr lang="fa-IR" sz="1400" b="0" dirty="0">
                <a:solidFill>
                  <a:srgbClr val="000000"/>
                </a:solidFill>
                <a:cs typeface="B Nazanin" panose="00000400000000000000" pitchFamily="2" charset="-78"/>
              </a:rPr>
              <a:t> برای حمل و نقل ، استفاده بيمار و یا امحا تبدیل می شود</a:t>
            </a:r>
            <a:endParaRPr lang="fa-IR" sz="1400" b="0" dirty="0">
              <a:cs typeface="B Nazanin" panose="00000400000000000000" pitchFamily="2" charset="-78"/>
            </a:endParaRPr>
          </a:p>
          <a:p>
            <a:pPr algn="justLow"/>
            <a:r>
              <a:rPr lang="fa-IR" sz="1400" b="0" dirty="0" smtClean="0">
                <a:cs typeface="B Nazanin" panose="00000400000000000000" pitchFamily="2" charset="-78"/>
              </a:rPr>
              <a:t>        *مراحل </a:t>
            </a:r>
            <a:r>
              <a:rPr lang="fa-IR" sz="1400" b="0" dirty="0">
                <a:cs typeface="B Nazanin" panose="00000400000000000000" pitchFamily="2" charset="-78"/>
              </a:rPr>
              <a:t>پروسه ی آلودگی زدایی</a:t>
            </a:r>
          </a:p>
          <a:p>
            <a:pPr algn="justLow"/>
            <a:r>
              <a:rPr lang="fa-IR" sz="1400" b="0" dirty="0" smtClean="0">
                <a:cs typeface="B Nazanin" panose="00000400000000000000" pitchFamily="2" charset="-78"/>
              </a:rPr>
              <a:t>        *پیش </a:t>
            </a:r>
            <a:r>
              <a:rPr lang="fa-IR" sz="1400" b="0" dirty="0">
                <a:cs typeface="B Nazanin" panose="00000400000000000000" pitchFamily="2" charset="-78"/>
              </a:rPr>
              <a:t>غوطه وری </a:t>
            </a:r>
            <a:r>
              <a:rPr lang="en-US" sz="1400" b="0" dirty="0" smtClean="0">
                <a:cs typeface="B Nazanin" panose="00000400000000000000" pitchFamily="2" charset="-78"/>
              </a:rPr>
              <a:t>Pre </a:t>
            </a:r>
            <a:r>
              <a:rPr lang="en-US" sz="1400" b="0" dirty="0">
                <a:cs typeface="B Nazanin" panose="00000400000000000000" pitchFamily="2" charset="-78"/>
              </a:rPr>
              <a:t>- Soaking</a:t>
            </a:r>
            <a:r>
              <a:rPr lang="en-US" sz="1400" b="0" dirty="0" smtClean="0">
                <a:cs typeface="B Nazanin" panose="00000400000000000000" pitchFamily="2" charset="-78"/>
              </a:rPr>
              <a:t>)</a:t>
            </a:r>
            <a:r>
              <a:rPr lang="fa-IR" sz="1400" b="0" dirty="0" smtClean="0">
                <a:cs typeface="B Nazanin" panose="00000400000000000000" pitchFamily="2" charset="-78"/>
              </a:rPr>
              <a:t>)</a:t>
            </a:r>
            <a:endParaRPr lang="en-US" sz="1400" b="0" dirty="0">
              <a:cs typeface="B Nazanin" panose="00000400000000000000" pitchFamily="2" charset="-78"/>
            </a:endParaRPr>
          </a:p>
          <a:p>
            <a:pPr algn="justLow"/>
            <a:r>
              <a:rPr lang="fa-IR" sz="1400" b="0" dirty="0" smtClean="0">
                <a:cs typeface="B Nazanin" panose="00000400000000000000" pitchFamily="2" charset="-78"/>
              </a:rPr>
              <a:t>        *پاکسازی </a:t>
            </a:r>
            <a:r>
              <a:rPr lang="en-US" sz="1400" b="0" dirty="0" smtClean="0">
                <a:cs typeface="B Nazanin" panose="00000400000000000000" pitchFamily="2" charset="-78"/>
              </a:rPr>
              <a:t>  (Cleaning </a:t>
            </a:r>
            <a:r>
              <a:rPr lang="en-US" sz="1400" b="0" dirty="0">
                <a:cs typeface="B Nazanin" panose="00000400000000000000" pitchFamily="2" charset="-78"/>
              </a:rPr>
              <a:t>)</a:t>
            </a:r>
            <a:r>
              <a:rPr lang="fa-IR" sz="1400" b="0" dirty="0" smtClean="0">
                <a:cs typeface="B Nazanin" panose="00000400000000000000" pitchFamily="2" charset="-78"/>
              </a:rPr>
              <a:t>برای </a:t>
            </a:r>
            <a:r>
              <a:rPr lang="fa-IR" sz="1400" b="0" dirty="0">
                <a:cs typeface="B Nazanin" panose="00000400000000000000" pitchFamily="2" charset="-78"/>
              </a:rPr>
              <a:t>تمام پروسه های آلودگی زدايی اجباری است.</a:t>
            </a:r>
          </a:p>
          <a:p>
            <a:pPr algn="justLow"/>
            <a:r>
              <a:rPr lang="fa-IR" sz="1400" b="0" dirty="0" smtClean="0">
                <a:cs typeface="B Nazanin" panose="00000400000000000000" pitchFamily="2" charset="-78"/>
              </a:rPr>
              <a:t>         *ضدعفونی (</a:t>
            </a:r>
            <a:r>
              <a:rPr lang="en-US" sz="1400" b="0" dirty="0" smtClean="0">
                <a:cs typeface="B Nazanin" panose="00000400000000000000" pitchFamily="2" charset="-78"/>
              </a:rPr>
              <a:t>Disinfection</a:t>
            </a:r>
            <a:r>
              <a:rPr lang="fa-IR" sz="1400" b="0" dirty="0" smtClean="0">
                <a:cs typeface="B Nazanin" panose="00000400000000000000" pitchFamily="2" charset="-78"/>
              </a:rPr>
              <a:t>) به </a:t>
            </a:r>
            <a:r>
              <a:rPr lang="fa-IR" sz="1400" b="0" dirty="0">
                <a:cs typeface="B Nazanin" panose="00000400000000000000" pitchFamily="2" charset="-78"/>
              </a:rPr>
              <a:t>ترتیب اهمیت توسط محلولهای ضد عفونی کننده :</a:t>
            </a:r>
          </a:p>
          <a:p>
            <a:pPr algn="justLow"/>
            <a:r>
              <a:rPr lang="fa-IR" sz="1400" b="0" dirty="0" smtClean="0">
                <a:solidFill>
                  <a:srgbClr val="FF0000"/>
                </a:solidFill>
                <a:cs typeface="B Nazanin" panose="00000400000000000000" pitchFamily="2" charset="-78"/>
              </a:rPr>
              <a:t>         </a:t>
            </a:r>
            <a:r>
              <a:rPr lang="en-US" sz="1400" b="0" dirty="0" smtClean="0">
                <a:solidFill>
                  <a:srgbClr val="FF0000"/>
                </a:solidFill>
                <a:cs typeface="B Nazanin" panose="00000400000000000000" pitchFamily="2" charset="-78"/>
              </a:rPr>
              <a:t>Low </a:t>
            </a:r>
            <a:r>
              <a:rPr lang="en-US" sz="1400" b="0" dirty="0">
                <a:solidFill>
                  <a:srgbClr val="FF0000"/>
                </a:solidFill>
                <a:cs typeface="B Nazanin" panose="00000400000000000000" pitchFamily="2" charset="-78"/>
              </a:rPr>
              <a:t>Level</a:t>
            </a:r>
          </a:p>
          <a:p>
            <a:pPr algn="justLow"/>
            <a:r>
              <a:rPr lang="fa-IR" sz="1400" b="0" dirty="0" smtClean="0">
                <a:solidFill>
                  <a:srgbClr val="FF0000"/>
                </a:solidFill>
                <a:cs typeface="B Nazanin" panose="00000400000000000000" pitchFamily="2" charset="-78"/>
              </a:rPr>
              <a:t>        </a:t>
            </a:r>
            <a:r>
              <a:rPr lang="en-US" sz="1400" b="0" dirty="0" smtClean="0">
                <a:solidFill>
                  <a:srgbClr val="FF0000"/>
                </a:solidFill>
                <a:cs typeface="B Nazanin" panose="00000400000000000000" pitchFamily="2" charset="-78"/>
              </a:rPr>
              <a:t>Intermediate</a:t>
            </a:r>
            <a:endParaRPr lang="en-US" sz="1400" b="0" dirty="0">
              <a:solidFill>
                <a:srgbClr val="FF0000"/>
              </a:solidFill>
              <a:cs typeface="B Nazanin" panose="00000400000000000000" pitchFamily="2" charset="-78"/>
            </a:endParaRPr>
          </a:p>
          <a:p>
            <a:pPr algn="justLow"/>
            <a:r>
              <a:rPr lang="fa-IR" sz="1400" b="0" dirty="0" smtClean="0">
                <a:solidFill>
                  <a:srgbClr val="FF0000"/>
                </a:solidFill>
                <a:cs typeface="B Nazanin" panose="00000400000000000000" pitchFamily="2" charset="-78"/>
              </a:rPr>
              <a:t>         </a:t>
            </a:r>
            <a:r>
              <a:rPr lang="en-US" sz="1400" b="0" dirty="0" smtClean="0">
                <a:solidFill>
                  <a:srgbClr val="FF0000"/>
                </a:solidFill>
                <a:cs typeface="B Nazanin" panose="00000400000000000000" pitchFamily="2" charset="-78"/>
              </a:rPr>
              <a:t>Level </a:t>
            </a:r>
            <a:r>
              <a:rPr lang="en-US" sz="1400" b="0" dirty="0">
                <a:solidFill>
                  <a:srgbClr val="FF0000"/>
                </a:solidFill>
                <a:cs typeface="B Nazanin" panose="00000400000000000000" pitchFamily="2" charset="-78"/>
              </a:rPr>
              <a:t>High Level</a:t>
            </a:r>
          </a:p>
          <a:p>
            <a:pPr algn="justLow"/>
            <a:r>
              <a:rPr lang="fa-IR" sz="1400" b="0" dirty="0" smtClean="0">
                <a:solidFill>
                  <a:srgbClr val="FF0000"/>
                </a:solidFill>
                <a:cs typeface="B Nazanin" panose="00000400000000000000" pitchFamily="2" charset="-78"/>
              </a:rPr>
              <a:t>        و </a:t>
            </a:r>
            <a:r>
              <a:rPr lang="fa-IR" sz="1400" b="0" dirty="0">
                <a:solidFill>
                  <a:srgbClr val="FF0000"/>
                </a:solidFill>
                <a:cs typeface="B Nazanin" panose="00000400000000000000" pitchFamily="2" charset="-78"/>
              </a:rPr>
              <a:t>در نهايت </a:t>
            </a:r>
            <a:r>
              <a:rPr lang="fa-IR" sz="1400" b="0" dirty="0" smtClean="0">
                <a:solidFill>
                  <a:srgbClr val="FF0000"/>
                </a:solidFill>
                <a:cs typeface="B Nazanin" panose="00000400000000000000" pitchFamily="2" charset="-78"/>
              </a:rPr>
              <a:t>استريلیزاسیون</a:t>
            </a:r>
            <a:r>
              <a:rPr lang="en-US" sz="1400" b="0" dirty="0" smtClean="0">
                <a:solidFill>
                  <a:srgbClr val="FF0000"/>
                </a:solidFill>
                <a:cs typeface="B Nazanin" panose="00000400000000000000" pitchFamily="2" charset="-78"/>
              </a:rPr>
              <a:t>Sterilization )</a:t>
            </a:r>
            <a:r>
              <a:rPr lang="fa-IR" sz="1400" b="0" dirty="0" smtClean="0">
                <a:solidFill>
                  <a:srgbClr val="FF0000"/>
                </a:solidFill>
                <a:cs typeface="B Nazanin" panose="00000400000000000000" pitchFamily="2" charset="-78"/>
              </a:rPr>
              <a:t>)     </a:t>
            </a:r>
            <a:endParaRPr lang="fa-IR" sz="1400" b="0" dirty="0">
              <a:solidFill>
                <a:srgbClr val="FF0000"/>
              </a:solidFill>
              <a:cs typeface="B Nazanin" panose="00000400000000000000" pitchFamily="2" charset="-78"/>
            </a:endParaRPr>
          </a:p>
        </p:txBody>
      </p:sp>
    </p:spTree>
    <p:extLst>
      <p:ext uri="{BB962C8B-B14F-4D97-AF65-F5344CB8AC3E}">
        <p14:creationId xmlns:p14="http://schemas.microsoft.com/office/powerpoint/2010/main" val="607171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620688"/>
            <a:ext cx="7520940" cy="5328592"/>
          </a:xfrm>
        </p:spPr>
        <p:txBody>
          <a:bodyPr>
            <a:normAutofit/>
          </a:bodyPr>
          <a:lstStyle/>
          <a:p>
            <a:pPr lvl="0" algn="just"/>
            <a:r>
              <a:rPr lang="fa-IR" sz="1400" b="0" dirty="0" smtClean="0">
                <a:solidFill>
                  <a:srgbClr val="000000"/>
                </a:solidFill>
                <a:cs typeface="B Nazanin" panose="00000400000000000000" pitchFamily="2" charset="-78"/>
              </a:rPr>
              <a:t>       تجهيزات </a:t>
            </a:r>
            <a:r>
              <a:rPr lang="fa-IR" sz="1400" b="0" dirty="0">
                <a:solidFill>
                  <a:srgbClr val="000000"/>
                </a:solidFill>
                <a:cs typeface="B Nazanin" panose="00000400000000000000" pitchFamily="2" charset="-78"/>
              </a:rPr>
              <a:t>و وسایل پاکسازی مانند تی ها ،دستمال های مخصوص،لگن ها،سطل ها ودستگيره های مخصوص تی را با ضد عفونی گرمایی باآب داغ) 50-60 سانتی گراد دوشيميائی پاکسازی و ضدعفونی گردندویا با محلولی حاوی </a:t>
            </a:r>
            <a:r>
              <a:rPr lang="fa-IR" sz="1400" b="0" dirty="0" smtClean="0">
                <a:solidFill>
                  <a:srgbClr val="000000"/>
                </a:solidFill>
                <a:cs typeface="B Nazanin" panose="00000400000000000000" pitchFamily="2" charset="-78"/>
              </a:rPr>
              <a:t>500</a:t>
            </a:r>
            <a:r>
              <a:rPr lang="en-US" sz="1400" b="0" dirty="0">
                <a:solidFill>
                  <a:srgbClr val="000000"/>
                </a:solidFill>
                <a:cs typeface="B Nazanin" panose="00000400000000000000" pitchFamily="2" charset="-78"/>
              </a:rPr>
              <a:t>ppm </a:t>
            </a:r>
            <a:r>
              <a:rPr lang="fa-IR" sz="1400" b="0" dirty="0">
                <a:solidFill>
                  <a:srgbClr val="000000"/>
                </a:solidFill>
                <a:cs typeface="B Nazanin" panose="00000400000000000000" pitchFamily="2" charset="-78"/>
              </a:rPr>
              <a:t>سدیم هيپوکلریت پاک کرده،به مدت 10 دقيقه رها کرده،سپس سطوح را با آب گرم شسته و صبر کرده تا خشک شود کرده، روش جدید استفاده از موا ميکروفيبر بدليل افزایش کارآیی در ترکيب با ضد عفونی کننده ها مثلاً با ترکيبات آمونيوم چهارظرفيتی باعث حذف مقادیر بيشتری از ميکروب ها ميگردند. </a:t>
            </a:r>
            <a:r>
              <a:rPr lang="fa-IR" sz="1400" b="0" dirty="0" smtClean="0">
                <a:solidFill>
                  <a:srgbClr val="000000"/>
                </a:solidFill>
                <a:cs typeface="B Nazanin" panose="00000400000000000000" pitchFamily="2" charset="-78"/>
              </a:rPr>
              <a:t>( </a:t>
            </a:r>
            <a:r>
              <a:rPr lang="fa-IR" sz="1400" b="0" dirty="0">
                <a:solidFill>
                  <a:srgbClr val="000000"/>
                </a:solidFill>
                <a:cs typeface="B Nazanin" panose="00000400000000000000" pitchFamily="2" charset="-78"/>
              </a:rPr>
              <a:t>40 % در برابر 05 </a:t>
            </a:r>
            <a:r>
              <a:rPr lang="fa-IR" sz="1400" b="0" dirty="0" smtClean="0">
                <a:solidFill>
                  <a:srgbClr val="000000"/>
                </a:solidFill>
                <a:cs typeface="B Nazanin" panose="00000400000000000000" pitchFamily="2" charset="-78"/>
              </a:rPr>
              <a:t>%  ) بااین </a:t>
            </a:r>
            <a:r>
              <a:rPr lang="fa-IR" sz="1400" b="0" dirty="0">
                <a:solidFill>
                  <a:srgbClr val="000000"/>
                </a:solidFill>
                <a:cs typeface="B Nazanin" panose="00000400000000000000" pitchFamily="2" charset="-78"/>
              </a:rPr>
              <a:t>حال استفاده از ضد عفونی کننده ها بطور مشخصی حذف عوامل بيماریزا را در زمان استفاده از تی معمولی بهمراه دارد. سيستم ميکروفيبر از انتقال عوامل بيماریزا از یک اتاق به اتاق دیگر بعلت </a:t>
            </a:r>
            <a:r>
              <a:rPr lang="fa-IR" sz="1400" b="0" dirty="0" smtClean="0">
                <a:solidFill>
                  <a:srgbClr val="000000"/>
                </a:solidFill>
                <a:cs typeface="B Nazanin" panose="00000400000000000000" pitchFamily="2" charset="-78"/>
              </a:rPr>
              <a:t>  قراردادن </a:t>
            </a:r>
            <a:r>
              <a:rPr lang="fa-IR" sz="1400" b="0" dirty="0">
                <a:solidFill>
                  <a:srgbClr val="000000"/>
                </a:solidFill>
                <a:cs typeface="B Nazanin" panose="00000400000000000000" pitchFamily="2" charset="-78"/>
              </a:rPr>
              <a:t>پدهای </a:t>
            </a:r>
            <a:r>
              <a:rPr lang="fa-IR" sz="1400" b="0" dirty="0" smtClean="0">
                <a:solidFill>
                  <a:srgbClr val="000000"/>
                </a:solidFill>
                <a:cs typeface="B Nazanin" panose="00000400000000000000" pitchFamily="2" charset="-78"/>
              </a:rPr>
              <a:t>ميکروفيبری </a:t>
            </a:r>
            <a:r>
              <a:rPr lang="fa-IR" sz="1400" b="0" dirty="0">
                <a:solidFill>
                  <a:srgbClr val="000000"/>
                </a:solidFill>
                <a:cs typeface="B Nazanin" panose="00000400000000000000" pitchFamily="2" charset="-78"/>
              </a:rPr>
              <a:t>جلوگيری می نماید.</a:t>
            </a:r>
          </a:p>
          <a:p>
            <a:pPr lvl="0" algn="just"/>
            <a:r>
              <a:rPr lang="fa-IR" sz="1400" b="0" dirty="0" smtClean="0">
                <a:solidFill>
                  <a:srgbClr val="000000"/>
                </a:solidFill>
                <a:cs typeface="B Nazanin" panose="00000400000000000000" pitchFamily="2" charset="-78"/>
              </a:rPr>
              <a:t>        اتاق </a:t>
            </a:r>
            <a:r>
              <a:rPr lang="fa-IR" sz="1400" b="0" dirty="0">
                <a:solidFill>
                  <a:srgbClr val="000000"/>
                </a:solidFill>
                <a:cs typeface="B Nazanin" panose="00000400000000000000" pitchFamily="2" charset="-78"/>
              </a:rPr>
              <a:t>وکليه تجهيزات مراقبت از بيمار)تجهيزات هتلينگ (را ابتدابوسيله شوینده مناسب و ضد عفونی گرمایی باآب داغ) </a:t>
            </a:r>
            <a:r>
              <a:rPr lang="fa-IR" sz="1400" b="0" dirty="0" smtClean="0">
                <a:solidFill>
                  <a:srgbClr val="000000"/>
                </a:solidFill>
                <a:latin typeface="Times New Roman"/>
                <a:cs typeface="B Nazanin" panose="00000400000000000000" pitchFamily="2" charset="-78"/>
              </a:rPr>
              <a:t>500</a:t>
            </a:r>
            <a:r>
              <a:rPr lang="en-US" sz="1400" b="0" dirty="0">
                <a:solidFill>
                  <a:srgbClr val="000000"/>
                </a:solidFill>
                <a:latin typeface="Times New Roman"/>
                <a:cs typeface="B Nazanin" panose="00000400000000000000" pitchFamily="2" charset="-78"/>
              </a:rPr>
              <a:t>ppm </a:t>
            </a:r>
            <a:r>
              <a:rPr lang="fa-IR" sz="1400" b="0" dirty="0" smtClean="0">
                <a:solidFill>
                  <a:srgbClr val="000000"/>
                </a:solidFill>
                <a:latin typeface="Times New Roman"/>
                <a:cs typeface="B Nazanin" panose="00000400000000000000" pitchFamily="2" charset="-78"/>
              </a:rPr>
              <a:t>  سدیم </a:t>
            </a:r>
            <a:r>
              <a:rPr lang="fa-IR" sz="1400" b="0" dirty="0" smtClean="0">
                <a:solidFill>
                  <a:srgbClr val="000000"/>
                </a:solidFill>
                <a:cs typeface="B Nazanin" panose="00000400000000000000" pitchFamily="2" charset="-78"/>
              </a:rPr>
              <a:t>هيپوکلریت </a:t>
            </a:r>
            <a:r>
              <a:rPr lang="fa-IR" sz="1400" b="0" dirty="0">
                <a:solidFill>
                  <a:srgbClr val="000000"/>
                </a:solidFill>
                <a:cs typeface="B Nazanin" panose="00000400000000000000" pitchFamily="2" charset="-78"/>
              </a:rPr>
              <a:t>ضدعفونی گردد</a:t>
            </a:r>
          </a:p>
          <a:p>
            <a:pPr lvl="0" algn="just"/>
            <a:r>
              <a:rPr lang="fa-IR" sz="1400" b="0" dirty="0" smtClean="0">
                <a:solidFill>
                  <a:srgbClr val="000000"/>
                </a:solidFill>
                <a:cs typeface="B Nazanin" panose="00000400000000000000" pitchFamily="2" charset="-78"/>
              </a:rPr>
              <a:t>        * اگر </a:t>
            </a:r>
            <a:r>
              <a:rPr lang="fa-IR" sz="1400" b="0" dirty="0">
                <a:solidFill>
                  <a:srgbClr val="000000"/>
                </a:solidFill>
                <a:cs typeface="B Nazanin" panose="00000400000000000000" pitchFamily="2" charset="-78"/>
              </a:rPr>
              <a:t>بيماراختيار دفع نداشته باشد ازاستخرهای آب درمانی استفاده نشود.</a:t>
            </a:r>
          </a:p>
          <a:p>
            <a:pPr lvl="0" algn="just"/>
            <a:r>
              <a:rPr lang="fa-IR" sz="1400" b="0" dirty="0" smtClean="0">
                <a:solidFill>
                  <a:srgbClr val="000000"/>
                </a:solidFill>
                <a:cs typeface="B Nazanin" panose="00000400000000000000" pitchFamily="2" charset="-78"/>
              </a:rPr>
              <a:t>         *در </a:t>
            </a:r>
            <a:r>
              <a:rPr lang="fa-IR" sz="1400" b="0" dirty="0">
                <a:solidFill>
                  <a:srgbClr val="000000"/>
                </a:solidFill>
                <a:cs typeface="B Nazanin" panose="00000400000000000000" pitchFamily="2" charset="-78"/>
              </a:rPr>
              <a:t>خصوص ظروف غذائی هيچ اقدام احتياطی خاصی لازم نيست </a:t>
            </a:r>
            <a:r>
              <a:rPr lang="fa-IR" sz="1400" b="0" dirty="0" smtClean="0">
                <a:solidFill>
                  <a:srgbClr val="000000"/>
                </a:solidFill>
                <a:cs typeface="B Nazanin" panose="00000400000000000000" pitchFamily="2" charset="-78"/>
              </a:rPr>
              <a:t>و صرفاً </a:t>
            </a:r>
            <a:r>
              <a:rPr lang="fa-IR" sz="1400" b="0" dirty="0">
                <a:solidFill>
                  <a:srgbClr val="000000"/>
                </a:solidFill>
                <a:cs typeface="B Nazanin" panose="00000400000000000000" pitchFamily="2" charset="-78"/>
              </a:rPr>
              <a:t>ترکيب آب داغ و شوینده ها برای زدودن آلودگيها </a:t>
            </a:r>
            <a:r>
              <a:rPr lang="fa-IR" sz="1400" b="0" dirty="0" smtClean="0">
                <a:solidFill>
                  <a:srgbClr val="000000"/>
                </a:solidFill>
                <a:cs typeface="B Nazanin" panose="00000400000000000000" pitchFamily="2" charset="-78"/>
              </a:rPr>
              <a:t>  کافيست،در </a:t>
            </a:r>
            <a:r>
              <a:rPr lang="fa-IR" sz="1400" b="0" dirty="0">
                <a:solidFill>
                  <a:srgbClr val="000000"/>
                </a:solidFill>
                <a:cs typeface="B Nazanin" panose="00000400000000000000" pitchFamily="2" charset="-78"/>
              </a:rPr>
              <a:t>غير این صورت از ظروف یکبار مصرف استفاده گردد </a:t>
            </a:r>
          </a:p>
          <a:p>
            <a:pPr lvl="0" algn="just"/>
            <a:r>
              <a:rPr lang="fa-IR" sz="1400" b="0" dirty="0" smtClean="0">
                <a:solidFill>
                  <a:srgbClr val="000000"/>
                </a:solidFill>
                <a:cs typeface="B Nazanin" panose="00000400000000000000" pitchFamily="2" charset="-78"/>
              </a:rPr>
              <a:t>       * اگر </a:t>
            </a:r>
            <a:r>
              <a:rPr lang="fa-IR" sz="1400" b="0" dirty="0">
                <a:solidFill>
                  <a:srgbClr val="000000"/>
                </a:solidFill>
                <a:cs typeface="B Nazanin" panose="00000400000000000000" pitchFamily="2" charset="-78"/>
              </a:rPr>
              <a:t>بيماراختيار دفع داشته باشد وقادر به مراقبت از خود،بابهداشت مناسب، باشدو جلوی ترشحات زخمها گرفته شود مرکز درمانی می تواند به توقف احتياطات ایزولاسيون اقدام کند.</a:t>
            </a:r>
          </a:p>
          <a:p>
            <a:pPr lvl="0" algn="just"/>
            <a:r>
              <a:rPr lang="fa-IR" sz="1400" b="0" dirty="0" smtClean="0">
                <a:solidFill>
                  <a:srgbClr val="000000"/>
                </a:solidFill>
                <a:cs typeface="B Nazanin" panose="00000400000000000000" pitchFamily="2" charset="-78"/>
              </a:rPr>
              <a:t>       * هر </a:t>
            </a:r>
            <a:r>
              <a:rPr lang="fa-IR" sz="1400" b="0" dirty="0">
                <a:solidFill>
                  <a:srgbClr val="000000"/>
                </a:solidFill>
                <a:cs typeface="B Nazanin" panose="00000400000000000000" pitchFamily="2" charset="-78"/>
              </a:rPr>
              <a:t>نوع وسيله مراقبت از بيمار که از بخشهای مختلف جهت تعمير یا سرویس فرستاده شده است، باید با مواد ضد عفونی کننده مناسب و طبق پروتکل مصرفی مورد تأیيد سازمان غذا وداروی وزارت بهداشت ضدعفونی گردد.</a:t>
            </a:r>
          </a:p>
          <a:p>
            <a:pPr lvl="0" algn="just"/>
            <a:endParaRPr lang="fa-IR" sz="1400" dirty="0">
              <a:solidFill>
                <a:srgbClr val="000000"/>
              </a:solidFill>
              <a:cs typeface="B Nazanin" panose="00000400000000000000" pitchFamily="2" charset="-78"/>
            </a:endParaRPr>
          </a:p>
          <a:p>
            <a:pPr algn="just"/>
            <a:endParaRPr lang="fa-IR" sz="1400" dirty="0">
              <a:cs typeface="B Nazanin" panose="00000400000000000000" pitchFamily="2" charset="-78"/>
            </a:endParaRPr>
          </a:p>
        </p:txBody>
      </p:sp>
    </p:spTree>
    <p:extLst>
      <p:ext uri="{BB962C8B-B14F-4D97-AF65-F5344CB8AC3E}">
        <p14:creationId xmlns:p14="http://schemas.microsoft.com/office/powerpoint/2010/main" val="244264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13536" cy="936104"/>
          </a:xfrm>
        </p:spPr>
        <p:txBody>
          <a:bodyPr/>
          <a:lstStyle/>
          <a:p>
            <a:r>
              <a:rPr lang="fa-IR" sz="1400" dirty="0" smtClean="0">
                <a:cs typeface="B Titr" panose="00000700000000000000" pitchFamily="2" charset="-78"/>
              </a:rPr>
              <a:t>    </a:t>
            </a:r>
            <a:r>
              <a:rPr lang="fa-IR" sz="1400" dirty="0" smtClean="0">
                <a:solidFill>
                  <a:schemeClr val="accent2">
                    <a:lumMod val="75000"/>
                  </a:schemeClr>
                </a:solidFill>
                <a:cs typeface="B Titr" panose="00000700000000000000" pitchFamily="2" charset="-78"/>
              </a:rPr>
              <a:t>پروتکل </a:t>
            </a:r>
            <a:r>
              <a:rPr lang="fa-IR" sz="1400" dirty="0">
                <a:solidFill>
                  <a:schemeClr val="accent2">
                    <a:lumMod val="75000"/>
                  </a:schemeClr>
                </a:solidFill>
                <a:cs typeface="B Titr" panose="00000700000000000000" pitchFamily="2" charset="-78"/>
              </a:rPr>
              <a:t>های ضد عفونی کنندگی و استريلانتها در کلیه ابزارپزشکی نرم و سخت با طبقه بندی بحرانی،نیمه بحرانی وغیر بحرانی</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9635045"/>
              </p:ext>
            </p:extLst>
          </p:nvPr>
        </p:nvGraphicFramePr>
        <p:xfrm>
          <a:off x="1" y="908720"/>
          <a:ext cx="9156048" cy="5954228"/>
        </p:xfrm>
        <a:graphic>
          <a:graphicData uri="http://schemas.openxmlformats.org/drawingml/2006/table">
            <a:tbl>
              <a:tblPr rtl="1" firstRow="1" bandRow="1">
                <a:tableStyleId>{5C22544A-7EE6-4342-B048-85BDC9FD1C3A}</a:tableStyleId>
              </a:tblPr>
              <a:tblGrid>
                <a:gridCol w="1123817"/>
                <a:gridCol w="1673170"/>
                <a:gridCol w="1579386"/>
                <a:gridCol w="870920"/>
                <a:gridCol w="2614426"/>
                <a:gridCol w="1294329"/>
              </a:tblGrid>
              <a:tr h="1080120">
                <a:tc>
                  <a:txBody>
                    <a:bodyPr/>
                    <a:lstStyle/>
                    <a:p>
                      <a:pPr rtl="1"/>
                      <a:endParaRPr lang="fa-IR" dirty="0">
                        <a:solidFill>
                          <a:schemeClr val="tx1"/>
                        </a:solidFill>
                      </a:endParaRPr>
                    </a:p>
                  </a:txBody>
                  <a:tcPr>
                    <a:solidFill>
                      <a:schemeClr val="accent3">
                        <a:lumMod val="60000"/>
                        <a:lumOff val="40000"/>
                      </a:schemeClr>
                    </a:solidFill>
                  </a:tcPr>
                </a:tc>
                <a:tc>
                  <a:txBody>
                    <a:bodyPr/>
                    <a:lstStyle/>
                    <a:p>
                      <a:pPr algn="ctr"/>
                      <a:r>
                        <a:rPr lang="fa-IR" sz="1400" b="1" i="0" u="none" strike="noStrike" baseline="0" dirty="0" smtClean="0">
                          <a:solidFill>
                            <a:schemeClr val="tx1"/>
                          </a:solidFill>
                          <a:cs typeface="B Titr" panose="00000700000000000000" pitchFamily="2" charset="-78"/>
                        </a:rPr>
                        <a:t>تعریف</a:t>
                      </a:r>
                      <a:endParaRPr lang="fa-IR" sz="1400" b="1" dirty="0">
                        <a:solidFill>
                          <a:schemeClr val="tx1"/>
                        </a:solidFill>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مثال</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(ابزار مورد استفاده)</a:t>
                      </a:r>
                      <a:endParaRPr lang="fa-IR" sz="1400" b="1" dirty="0">
                        <a:solidFill>
                          <a:schemeClr val="tx1"/>
                        </a:solidFill>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حداکثر سطع رفع</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آلودگی</a:t>
                      </a:r>
                      <a:endParaRPr kumimoji="0" lang="fa-IR" sz="1400" b="1" i="0" u="none" strike="noStrike" kern="1200" cap="none" spc="0" normalizeH="0" baseline="0" noProof="0" dirty="0">
                        <a:ln>
                          <a:noFill/>
                        </a:ln>
                        <a:solidFill>
                          <a:schemeClr val="tx1"/>
                        </a:solidFill>
                        <a:effectLst/>
                        <a:uLnTx/>
                        <a:uFillTx/>
                        <a:latin typeface="+mn-lt"/>
                        <a:ea typeface="+mn-ea"/>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مواد وروش های در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موقعيت(</a:t>
                      </a:r>
                      <a:r>
                        <a:rPr kumimoji="0" lang="en-US"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a:t>
                      </a:r>
                      <a:r>
                        <a:rPr kumimoji="0" lang="en-US" sz="1400" b="1" i="0" u="none" strike="noStrike" kern="1200" cap="none" spc="0" normalizeH="0" baseline="0" noProof="0" dirty="0" smtClean="0">
                          <a:ln>
                            <a:noFill/>
                          </a:ln>
                          <a:solidFill>
                            <a:schemeClr val="tx1"/>
                          </a:solidFill>
                          <a:effectLst/>
                          <a:uLnTx/>
                          <a:uFillTx/>
                          <a:latin typeface="Calibri"/>
                          <a:ea typeface="+mn-ea"/>
                          <a:cs typeface="B Titr" panose="00000700000000000000" pitchFamily="2" charset="-78"/>
                        </a:rPr>
                        <a:t>optimal</a:t>
                      </a:r>
                      <a:endPar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توضيحات</a:t>
                      </a:r>
                    </a:p>
                    <a:p>
                      <a:pPr algn="ctr" rtl="1"/>
                      <a:endParaRPr lang="fa-IR" sz="1400" b="1" dirty="0">
                        <a:solidFill>
                          <a:schemeClr val="tx1"/>
                        </a:solidFill>
                        <a:cs typeface="B Titr" panose="00000700000000000000" pitchFamily="2" charset="-78"/>
                      </a:endParaRPr>
                    </a:p>
                  </a:txBody>
                  <a:tcPr>
                    <a:solidFill>
                      <a:schemeClr val="accent3">
                        <a:lumMod val="60000"/>
                        <a:lumOff val="40000"/>
                      </a:schemeClr>
                    </a:solidFill>
                  </a:tcPr>
                </a:tc>
              </a:tr>
              <a:tr h="4874108">
                <a:tc>
                  <a:txBody>
                    <a:bodyPr/>
                    <a:lstStyle/>
                    <a:p>
                      <a:pPr rtl="1"/>
                      <a:r>
                        <a:rPr lang="fa-IR" sz="1400" b="0" i="0" u="none" strike="noStrike" baseline="0" dirty="0" smtClean="0">
                          <a:cs typeface="B Nazanin" panose="00000400000000000000" pitchFamily="2" charset="-78"/>
                        </a:rPr>
                        <a:t>وسایل بحرانی</a:t>
                      </a:r>
                      <a:endParaRPr lang="fa-IR" sz="1400" dirty="0">
                        <a:cs typeface="B Nazanin" panose="00000400000000000000" pitchFamily="2" charset="-78"/>
                      </a:endParaRPr>
                    </a:p>
                  </a:txBody>
                  <a:tcPr>
                    <a:solidFill>
                      <a:schemeClr val="accent3">
                        <a:lumMod val="20000"/>
                        <a:lumOff val="80000"/>
                      </a:schemeClr>
                    </a:solidFill>
                  </a:tcPr>
                </a:tc>
                <a:tc>
                  <a:txBody>
                    <a:bodyPr/>
                    <a:lstStyle/>
                    <a:p>
                      <a:pPr algn="justLow"/>
                      <a:r>
                        <a:rPr lang="fa-IR" sz="1400" b="0" i="0" u="none" strike="noStrike" baseline="0" dirty="0" smtClean="0">
                          <a:cs typeface="B Nazanin" panose="00000400000000000000" pitchFamily="2" charset="-78"/>
                        </a:rPr>
                        <a:t>در بافت نرم نفوذ می کنند، با استخوان تماس پيدا می نمایند، وارد جریان خون یاسایر بافت های استریل بدنی می شوند یا با آن ها تماس پيدامی کنند.  بنابراین کوچکترین آلودگی ميکرواورگانيسمی حتی ميکرواورگانيسم هایی که در حالت عادی غیر بیماریزا تلقی می شوند.</a:t>
                      </a:r>
                    </a:p>
                    <a:p>
                      <a:pPr algn="justLow"/>
                      <a:r>
                        <a:rPr lang="fa-IR" sz="1400" b="0" i="0" u="none" strike="noStrike" baseline="0" dirty="0" smtClean="0">
                          <a:cs typeface="B Nazanin" panose="00000400000000000000" pitchFamily="2" charset="-78"/>
                        </a:rPr>
                        <a:t>در مورد این عوامل میتواندمنجر به عفونت در بيمار شود و هيچ شکلی از حيات بر روی این عوامل قابل قبول نمی باشد.</a:t>
                      </a:r>
                    </a:p>
                  </a:txBody>
                  <a:tcPr>
                    <a:solidFill>
                      <a:schemeClr val="accent3">
                        <a:lumMod val="20000"/>
                        <a:lumOff val="80000"/>
                      </a:schemeClr>
                    </a:solidFill>
                  </a:tcPr>
                </a:tc>
                <a:tc>
                  <a:txBody>
                    <a:bodyPr/>
                    <a:lstStyle/>
                    <a:p>
                      <a:pPr algn="justLow"/>
                      <a:r>
                        <a:rPr lang="fa-IR" sz="1400" b="0" i="0" u="none" strike="noStrike" baseline="0" dirty="0" smtClean="0">
                          <a:cs typeface="B Nazanin" panose="00000400000000000000" pitchFamily="2" charset="-78"/>
                        </a:rPr>
                        <a:t>وسایل جراحی، قلم های پریودنتال، تيغ های يستوری،فرزهای جراحی دهان ودندان </a:t>
                      </a:r>
                      <a:r>
                        <a:rPr lang="fa-IR" sz="1400" b="0" i="0" u="none" strike="noStrike" baseline="0" dirty="0" smtClean="0">
                          <a:latin typeface="Calibri"/>
                          <a:cs typeface="B Nazanin" panose="00000400000000000000" pitchFamily="2" charset="-78"/>
                        </a:rPr>
                        <a:t>. سوزنها و سرنگ ها </a:t>
                      </a:r>
                      <a:r>
                        <a:rPr lang="fa-IR" sz="1400" b="0" i="0" u="none" strike="noStrike" baseline="0" dirty="0" smtClean="0">
                          <a:cs typeface="B Nazanin" panose="00000400000000000000" pitchFamily="2" charset="-78"/>
                        </a:rPr>
                        <a:t>سوزن های طب سوزنی سوزن معاینه اعصاب تيغ کشيدن بخيه </a:t>
                      </a:r>
                      <a:r>
                        <a:rPr lang="fa-IR" sz="1400" b="0" i="0" u="none" strike="noStrike" baseline="0" dirty="0" smtClean="0">
                          <a:latin typeface="Calibri"/>
                          <a:cs typeface="B Nazanin" panose="00000400000000000000" pitchFamily="2" charset="-78"/>
                        </a:rPr>
                        <a:t>(</a:t>
                      </a:r>
                      <a:r>
                        <a:rPr lang="en-US" sz="1400" b="0" i="0" u="none" strike="noStrike" baseline="0" dirty="0" smtClean="0">
                          <a:latin typeface="Calibri"/>
                          <a:cs typeface="B Nazanin" panose="00000400000000000000" pitchFamily="2" charset="-78"/>
                        </a:rPr>
                        <a:t>stich cutter)</a:t>
                      </a:r>
                      <a:r>
                        <a:rPr lang="fa-IR" sz="1400" b="0" i="0" u="none" strike="noStrike" baseline="0" dirty="0" smtClean="0">
                          <a:latin typeface="Calibri"/>
                          <a:cs typeface="B Nazanin" panose="00000400000000000000" pitchFamily="2" charset="-78"/>
                        </a:rPr>
                        <a:t> </a:t>
                      </a:r>
                      <a:r>
                        <a:rPr lang="fa-IR" sz="1400" b="0" i="0" u="none" strike="noStrike" baseline="0" dirty="0" smtClean="0">
                          <a:cs typeface="B Nazanin" panose="00000400000000000000" pitchFamily="2" charset="-78"/>
                        </a:rPr>
                        <a:t>نوک الکترو کوتر برای استفاده روی پوست اسپکولوم واژن (دائمی) و تناکولوم برای کارگذاری </a:t>
                      </a:r>
                      <a:r>
                        <a:rPr lang="en-US" sz="1400" b="0" i="0" u="none" strike="noStrike" baseline="0" dirty="0" smtClean="0">
                          <a:latin typeface="Calibri"/>
                          <a:cs typeface="B Nazanin" panose="00000400000000000000" pitchFamily="2" charset="-78"/>
                        </a:rPr>
                        <a:t>IUD</a:t>
                      </a:r>
                      <a:r>
                        <a:rPr lang="fa-IR" sz="1400" b="0" i="0" u="none" strike="noStrike" baseline="0" dirty="0" smtClean="0">
                          <a:latin typeface="Calibri"/>
                          <a:cs typeface="B Nazanin" panose="00000400000000000000" pitchFamily="2" charset="-78"/>
                        </a:rPr>
                        <a:t> لاپاراسکوپ </a:t>
                      </a:r>
                      <a:r>
                        <a:rPr lang="fa-IR" sz="1400" b="0" i="0" u="none" strike="noStrike" baseline="0" dirty="0" smtClean="0">
                          <a:cs typeface="B Nazanin" panose="00000400000000000000" pitchFamily="2" charset="-78"/>
                        </a:rPr>
                        <a:t>سيستوسکوپ،</a:t>
                      </a:r>
                    </a:p>
                    <a:p>
                      <a:pPr algn="justLow"/>
                      <a:r>
                        <a:rPr lang="fa-IR" sz="1400" b="0" i="0" u="none" strike="noStrike" baseline="0" dirty="0" smtClean="0">
                          <a:cs typeface="B Nazanin" panose="00000400000000000000" pitchFamily="2" charset="-78"/>
                        </a:rPr>
                        <a:t>هيستروسکوپ وآرتروسکوپ</a:t>
                      </a:r>
                      <a:endParaRPr lang="fa-IR" sz="1400" dirty="0">
                        <a:cs typeface="B Nazanin" panose="00000400000000000000" pitchFamily="2" charset="-78"/>
                      </a:endParaRPr>
                    </a:p>
                  </a:txBody>
                  <a:tcPr>
                    <a:solidFill>
                      <a:schemeClr val="accent3">
                        <a:lumMod val="20000"/>
                        <a:lumOff val="80000"/>
                      </a:schemeClr>
                    </a:solidFill>
                  </a:tcPr>
                </a:tc>
                <a:tc>
                  <a:txBody>
                    <a:bodyPr/>
                    <a:lstStyle/>
                    <a:p>
                      <a:pPr rtl="1"/>
                      <a:r>
                        <a:rPr lang="fa-IR" sz="1400" b="0" i="0" u="none" strike="noStrike" baseline="0" dirty="0" smtClean="0">
                          <a:cs typeface="B Nazanin" panose="00000400000000000000" pitchFamily="2" charset="-78"/>
                        </a:rPr>
                        <a:t>استریل کردن</a:t>
                      </a:r>
                      <a:endParaRPr lang="fa-IR" sz="1400" dirty="0">
                        <a:cs typeface="B Nazanin" panose="00000400000000000000" pitchFamily="2" charset="-78"/>
                      </a:endParaRPr>
                    </a:p>
                  </a:txBody>
                  <a:tcPr>
                    <a:solidFill>
                      <a:schemeClr val="accent3">
                        <a:lumMod val="20000"/>
                        <a:lumOff val="80000"/>
                      </a:schemeClr>
                    </a:solidFill>
                  </a:tcPr>
                </a:tc>
                <a:tc>
                  <a:txBody>
                    <a:bodyPr/>
                    <a:lstStyle/>
                    <a:p>
                      <a:pPr algn="r"/>
                      <a:r>
                        <a:rPr lang="fa-IR" sz="1400" b="0" i="0" u="none" strike="noStrike" baseline="0" dirty="0" smtClean="0">
                          <a:cs typeface="B Nazanin" panose="00000400000000000000" pitchFamily="2" charset="-78"/>
                        </a:rPr>
                        <a:t>حرارت مرطوب یا خشک</a:t>
                      </a:r>
                    </a:p>
                    <a:p>
                      <a:pPr algn="r"/>
                      <a:r>
                        <a:rPr lang="fa-IR" sz="1400" b="0" i="0" u="none" strike="noStrike" baseline="0" dirty="0" smtClean="0">
                          <a:latin typeface="Calibri"/>
                          <a:cs typeface="B Nazanin" panose="00000400000000000000" pitchFamily="2" charset="-78"/>
                        </a:rPr>
                        <a:t>- گاز اتيلن اکسيد</a:t>
                      </a:r>
                    </a:p>
                    <a:p>
                      <a:pPr algn="r"/>
                      <a:r>
                        <a:rPr lang="fa-IR" sz="1400" b="0" i="0" u="none" strike="noStrike" baseline="0" dirty="0" smtClean="0">
                          <a:cs typeface="B Nazanin" panose="00000400000000000000" pitchFamily="2" charset="-78"/>
                        </a:rPr>
                        <a:t>-گاز پلاسمای هيدروژن پروکسيد</a:t>
                      </a:r>
                    </a:p>
                    <a:p>
                      <a:pPr algn="r"/>
                      <a:r>
                        <a:rPr lang="fa-IR" sz="1400" b="0" i="0" u="none" strike="noStrike" baseline="0" dirty="0" smtClean="0">
                          <a:latin typeface="Sakkal Majalla"/>
                          <a:cs typeface="B Nazanin" panose="00000400000000000000" pitchFamily="2" charset="-78"/>
                        </a:rPr>
                        <a:t>–گلوتارالدئيد </a:t>
                      </a:r>
                      <a:r>
                        <a:rPr lang="fa-IR" sz="1400" b="0" i="0" u="none" strike="noStrike" baseline="0" dirty="0" smtClean="0">
                          <a:latin typeface="Symbol"/>
                          <a:cs typeface="B Nazanin" panose="00000400000000000000" pitchFamily="2" charset="-78"/>
                        </a:rPr>
                        <a:t> %2</a:t>
                      </a:r>
                    </a:p>
                    <a:p>
                      <a:pPr algn="r"/>
                      <a:r>
                        <a:rPr lang="fa-IR" sz="1400" b="0" i="0" u="none" strike="noStrike" baseline="0" dirty="0" smtClean="0">
                          <a:cs typeface="B Nazanin" panose="00000400000000000000" pitchFamily="2" charset="-78"/>
                        </a:rPr>
                        <a:t>-ارتو فتالالدئيد 55/ 0%  </a:t>
                      </a:r>
                    </a:p>
                    <a:p>
                      <a:pPr algn="r"/>
                      <a:r>
                        <a:rPr lang="fa-IR" sz="1400" b="0" i="0" u="none" strike="noStrike" baseline="0" dirty="0" smtClean="0">
                          <a:cs typeface="B Nazanin" panose="00000400000000000000" pitchFamily="2" charset="-78"/>
                        </a:rPr>
                        <a:t>-هيدروژن پراکسيد 7/5%( 6 ساعت)</a:t>
                      </a:r>
                    </a:p>
                    <a:p>
                      <a:pPr algn="r"/>
                      <a:r>
                        <a:rPr lang="fa-IR" sz="1400" b="0" i="0" u="none" strike="noStrike" baseline="0" dirty="0" smtClean="0">
                          <a:cs typeface="B Nazanin" panose="00000400000000000000" pitchFamily="2" charset="-78"/>
                        </a:rPr>
                        <a:t>-اسيد پراستيک (</a:t>
                      </a:r>
                      <a:r>
                        <a:rPr lang="fa-IR" sz="1400" b="0" i="0" u="none" strike="noStrike" baseline="0" dirty="0" smtClean="0">
                          <a:latin typeface="Symbol"/>
                          <a:cs typeface="B Nazanin" panose="00000400000000000000" pitchFamily="2" charset="-78"/>
                        </a:rPr>
                        <a:t> 1%)    ( 12 دقيقه در دمای 55 درجه سانتی گراد)</a:t>
                      </a:r>
                    </a:p>
                    <a:p>
                      <a:pPr algn="r"/>
                      <a:r>
                        <a:rPr lang="fa-IR" sz="1400" b="0" i="0" u="none" strike="noStrike" baseline="0" dirty="0" smtClean="0">
                          <a:cs typeface="B Nazanin" panose="00000400000000000000" pitchFamily="2" charset="-78"/>
                        </a:rPr>
                        <a:t>-پراکسيد هيدروژن 7/35و 23% اسید پر استیک</a:t>
                      </a:r>
                    </a:p>
                    <a:p>
                      <a:pPr algn="r"/>
                      <a:r>
                        <a:rPr lang="fa-IR" sz="1400" b="0" i="0" u="none" strike="noStrike" baseline="0" dirty="0" smtClean="0">
                          <a:cs typeface="B Nazanin" panose="00000400000000000000" pitchFamily="2" charset="-78"/>
                        </a:rPr>
                        <a:t>-پراکسيد هيدروژن 1% و اسيد پراستيک.0/08تا  3%)(هردو مورد فوق به مدت 8ساعت)</a:t>
                      </a:r>
                      <a:endParaRPr lang="fa-IR" sz="1400" dirty="0">
                        <a:cs typeface="B Nazanin" panose="00000400000000000000" pitchFamily="2" charset="-78"/>
                      </a:endParaRPr>
                    </a:p>
                  </a:txBody>
                  <a:tcPr>
                    <a:solidFill>
                      <a:schemeClr val="accent3">
                        <a:lumMod val="20000"/>
                        <a:lumOff val="80000"/>
                      </a:schemeClr>
                    </a:solidFill>
                  </a:tcPr>
                </a:tc>
                <a:tc>
                  <a:txBody>
                    <a:bodyPr/>
                    <a:lstStyle/>
                    <a:p>
                      <a:pPr algn="justLow"/>
                      <a:r>
                        <a:rPr lang="fa-IR" sz="1400" b="0" i="0" u="none" strike="noStrike" baseline="0" dirty="0" smtClean="0">
                          <a:cs typeface="B Nazanin" panose="00000400000000000000" pitchFamily="2" charset="-78"/>
                        </a:rPr>
                        <a:t>توضيح این نکته ضروری است که کليه وسایل بحرانی یکبارمصرف استریل می باشند و یا با رعایت کليه الزامات از روش استریل کردن استفاده می گردد</a:t>
                      </a:r>
                      <a:endParaRPr lang="fa-IR" sz="1400" dirty="0">
                        <a:cs typeface="B Nazanin" panose="00000400000000000000" pitchFamily="2" charset="-78"/>
                      </a:endParaRPr>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745362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2492983"/>
              </p:ext>
            </p:extLst>
          </p:nvPr>
        </p:nvGraphicFramePr>
        <p:xfrm>
          <a:off x="1" y="0"/>
          <a:ext cx="9143999" cy="9584009"/>
        </p:xfrm>
        <a:graphic>
          <a:graphicData uri="http://schemas.openxmlformats.org/drawingml/2006/table">
            <a:tbl>
              <a:tblPr rtl="1" firstRow="1" bandRow="1">
                <a:tableStyleId>{5C22544A-7EE6-4342-B048-85BDC9FD1C3A}</a:tableStyleId>
              </a:tblPr>
              <a:tblGrid>
                <a:gridCol w="932762"/>
                <a:gridCol w="1095148"/>
                <a:gridCol w="2224192"/>
                <a:gridCol w="1100372"/>
                <a:gridCol w="1420270"/>
                <a:gridCol w="2371255"/>
              </a:tblGrid>
              <a:tr h="910551">
                <a:tc>
                  <a:txBody>
                    <a:bodyPr/>
                    <a:lstStyle/>
                    <a:p>
                      <a:pPr rtl="1"/>
                      <a:endParaRPr lang="fa-IR" dirty="0">
                        <a:solidFill>
                          <a:schemeClr val="tx1"/>
                        </a:solidFill>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تعریف</a:t>
                      </a:r>
                      <a:endPar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endParaRPr>
                    </a:p>
                    <a:p>
                      <a:pPr algn="ctr" rtl="1"/>
                      <a:endParaRPr lang="fa-IR" sz="1400" dirty="0">
                        <a:solidFill>
                          <a:schemeClr val="tx1"/>
                        </a:solidFill>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مثال</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(ابزار مورد استفاده)</a:t>
                      </a:r>
                      <a:endPar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endParaRPr>
                    </a:p>
                    <a:p>
                      <a:pPr algn="ctr" rtl="1"/>
                      <a:endParaRPr lang="fa-IR" sz="1400" dirty="0">
                        <a:solidFill>
                          <a:schemeClr val="tx1"/>
                        </a:solidFill>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حداکثر سطع رفع</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آلودگی</a:t>
                      </a:r>
                      <a:endPar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endParaRPr>
                    </a:p>
                    <a:p>
                      <a:pPr algn="ctr" rtl="1"/>
                      <a:endParaRPr lang="fa-IR" sz="1400" dirty="0">
                        <a:solidFill>
                          <a:schemeClr val="tx1"/>
                        </a:solidFill>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مواد وروش های در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موقعيت(</a:t>
                      </a:r>
                      <a:r>
                        <a:rPr kumimoji="0" lang="en-US"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a:t>
                      </a:r>
                      <a:r>
                        <a:rPr kumimoji="0" lang="en-US" sz="1400" b="0" i="0" u="none" strike="noStrike" kern="1200" cap="none" spc="0" normalizeH="0" baseline="0" noProof="0" dirty="0" smtClean="0">
                          <a:ln>
                            <a:noFill/>
                          </a:ln>
                          <a:solidFill>
                            <a:schemeClr val="tx1"/>
                          </a:solidFill>
                          <a:effectLst/>
                          <a:uLnTx/>
                          <a:uFillTx/>
                          <a:latin typeface="Calibri"/>
                          <a:ea typeface="+mn-ea"/>
                          <a:cs typeface="B Titr" panose="00000700000000000000" pitchFamily="2" charset="-78"/>
                        </a:rPr>
                        <a:t>optimal</a:t>
                      </a:r>
                      <a:endPar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endParaRPr>
                    </a:p>
                    <a:p>
                      <a:pPr algn="ctr" rtl="1"/>
                      <a:endParaRPr lang="fa-IR" sz="1400" dirty="0">
                        <a:solidFill>
                          <a:schemeClr val="tx1"/>
                        </a:solidFill>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rPr>
                        <a:t>توضيحات</a:t>
                      </a:r>
                      <a:endParaRPr kumimoji="0" lang="fa-IR" sz="1400" b="1" i="0" u="none" strike="noStrike" kern="1200" cap="none" spc="0" normalizeH="0" baseline="0" noProof="0" dirty="0" smtClean="0">
                        <a:ln>
                          <a:noFill/>
                        </a:ln>
                        <a:solidFill>
                          <a:schemeClr val="tx1"/>
                        </a:solidFill>
                        <a:effectLst/>
                        <a:uLnTx/>
                        <a:uFillTx/>
                        <a:latin typeface="+mn-lt"/>
                        <a:ea typeface="+mn-ea"/>
                        <a:cs typeface="B Titr" panose="00000700000000000000" pitchFamily="2" charset="-78"/>
                      </a:endParaRPr>
                    </a:p>
                    <a:p>
                      <a:pPr algn="ctr" rtl="1"/>
                      <a:endParaRPr lang="fa-IR" sz="1400" dirty="0">
                        <a:solidFill>
                          <a:schemeClr val="tx1"/>
                        </a:solidFill>
                        <a:cs typeface="B Titr" panose="00000700000000000000" pitchFamily="2" charset="-78"/>
                      </a:endParaRPr>
                    </a:p>
                  </a:txBody>
                  <a:tcPr>
                    <a:solidFill>
                      <a:schemeClr val="accent3">
                        <a:lumMod val="60000"/>
                        <a:lumOff val="40000"/>
                      </a:schemeClr>
                    </a:solidFill>
                  </a:tcPr>
                </a:tc>
              </a:tr>
              <a:tr h="8639129">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وسایل نيمه  بحرانی درتماس با مخاط یا پوست آسیب دیده قرار دارند (به جز وسایل دندانپزشکی)</a:t>
                      </a:r>
                      <a:endParaRPr lang="fa-IR" sz="1200" dirty="0">
                        <a:cs typeface="B Nazanin" panose="00000400000000000000" pitchFamily="2" charset="-78"/>
                      </a:endParaRPr>
                    </a:p>
                  </a:txBody>
                  <a:tcPr>
                    <a:solidFill>
                      <a:schemeClr val="accent3">
                        <a:lumMod val="20000"/>
                        <a:lumOff val="80000"/>
                      </a:schemeClr>
                    </a:solidFill>
                  </a:tcPr>
                </a:tc>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باغشای مخاطی یا پوست ناسالم تماس دارند، به درون  بافت نرم نفوذ نمی کنند، با استخوان تماس پيدا نمی کننده، وارد جریان خون یا سایر بافت های استریل بدنی نمی شوند یا با آن ها تماس ندارند</a:t>
                      </a:r>
                    </a:p>
                    <a:p>
                      <a:pPr rtl="1"/>
                      <a:endParaRPr lang="fa-IR" sz="1200" dirty="0">
                        <a:cs typeface="B Nazanin" panose="00000400000000000000" pitchFamily="2" charset="-78"/>
                      </a:endParaRPr>
                    </a:p>
                  </a:txBody>
                  <a:tcPr>
                    <a:solidFill>
                      <a:schemeClr val="accent3">
                        <a:lumMod val="20000"/>
                        <a:lumOff val="80000"/>
                      </a:schemeClr>
                    </a:solidFill>
                  </a:tcPr>
                </a:tc>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تجهيزات درمانی تنفسی(ونتيلاتور) ترانس دیوسر تجهيزات بيهوشی لوله اسپيرومتری و دستگاه همودیاليز </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(سيستم دیاليز)دستگاه های اسکوپی گوارشی</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 سيگموئيدوسکوپ، پروکتوسکوپ ، رژید، سيگموئيدو سکوپ فيبراپتيک ولارنگوسکوپ، ترمومتر شيشه ای آینه برای معاینه حلق، تونومتر(</a:t>
                      </a:r>
                      <a:r>
                        <a:rPr kumimoji="0" lang="en-US" sz="1200" b="1" i="0" u="none" strike="noStrike" kern="1200" cap="none" spc="0" normalizeH="0" baseline="0" noProof="0" dirty="0" err="1" smtClean="0">
                          <a:ln>
                            <a:noFill/>
                          </a:ln>
                          <a:solidFill>
                            <a:srgbClr val="000000"/>
                          </a:solidFill>
                          <a:effectLst/>
                          <a:uLnTx/>
                          <a:uFillTx/>
                          <a:latin typeface="Calibri"/>
                          <a:ea typeface="+mn-ea"/>
                          <a:cs typeface="B Nazanin" panose="00000400000000000000" pitchFamily="2" charset="-78"/>
                        </a:rPr>
                        <a:t>T.biprism</a:t>
                      </a:r>
                      <a:r>
                        <a:rPr kumimoji="0" lang="en-US" sz="12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 </a:t>
                      </a:r>
                      <a:r>
                        <a:rPr kumimoji="0" lang="fa-IR" sz="12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اسپکولوم واژن برای گرفتن پاپ اسمير ، اسپکولوم بينی، نوک ساکشن گوش اسپکولوم گوش و دهنه سرنگ شستشوی گوش لوله ها وکانترهای پلاستيکی وپلی اتيلنی و وسایل دارای آینه های دندانپزشکی، کندانسور آمالگام، تری های قالبگيری چندبارمصرف، هندپيس های دندانپزشکی. مخزن هوای تنفسی(آمبوبگ)، قطعات دهانی تجهيزات بی حس کننده قسمت سر دستگاه همودیاليز ( </a:t>
                      </a:r>
                      <a:r>
                        <a:rPr kumimoji="0" lang="en-US" sz="1200" b="0" i="0" u="none" strike="noStrike" kern="1200" cap="none" spc="0" normalizeH="0" baseline="0" noProof="0" dirty="0" err="1" smtClean="0">
                          <a:ln>
                            <a:noFill/>
                          </a:ln>
                          <a:solidFill>
                            <a:srgbClr val="000000"/>
                          </a:solidFill>
                          <a:effectLst/>
                          <a:uLnTx/>
                          <a:uFillTx/>
                          <a:latin typeface="Calibri"/>
                          <a:ea typeface="+mn-ea"/>
                          <a:cs typeface="B Nazanin" panose="00000400000000000000" pitchFamily="2" charset="-78"/>
                        </a:rPr>
                        <a:t>h.port</a:t>
                      </a:r>
                      <a:r>
                        <a:rPr kumimoji="0" lang="en-US" sz="12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/cap </a:t>
                      </a:r>
                      <a:r>
                        <a:rPr kumimoji="0" lang="fa-IR" sz="12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مسيرهای داخلی </a:t>
                      </a: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ماشين دیاليزو سيستم تصفيه آب و سيستم توزیع تجهيزات درمان سيستم تنفسی و تجهيزات بيهوشی ، برخی از اندوسکوپ ها ، تيغه های لارنگوسکوپ ، پروبهای مانومتری به کار رونده در داخل مری ، سيستوسکوپ ها ، کاتترهای مانومتری داخل مقعد ، حلقه های تنظيم دیافراگم</a:t>
                      </a:r>
                    </a:p>
                    <a:p>
                      <a:pPr rtl="1"/>
                      <a:endParaRPr lang="fa-IR" sz="1200" dirty="0">
                        <a:cs typeface="B Nazanin" panose="00000400000000000000" pitchFamily="2" charset="-78"/>
                      </a:endParaRPr>
                    </a:p>
                  </a:txBody>
                  <a:tcPr>
                    <a:solidFill>
                      <a:schemeClr val="accent3">
                        <a:lumMod val="20000"/>
                        <a:lumOff val="8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استفاده ازضد عفونی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کننده های </a:t>
                      </a:r>
                      <a:r>
                        <a:rPr kumimoji="0" lang="en-US" sz="12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High level </a:t>
                      </a:r>
                      <a:r>
                        <a:rPr kumimoji="0" lang="fa-IR" sz="12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سطح </a:t>
                      </a:r>
                      <a:r>
                        <a:rPr kumimoji="0" lang="fa-IR" sz="12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بالا</a:t>
                      </a:r>
                      <a:endParaRPr lang="fa-IR" sz="1200" dirty="0">
                        <a:cs typeface="B Nazanin" panose="00000400000000000000" pitchFamily="2" charset="-78"/>
                      </a:endParaRPr>
                    </a:p>
                  </a:txBody>
                  <a:tcPr>
                    <a:solidFill>
                      <a:schemeClr val="accent3">
                        <a:lumMod val="20000"/>
                        <a:lumOff val="80000"/>
                      </a:schemeClr>
                    </a:solidFill>
                  </a:tcPr>
                </a:tc>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ضد عفونی کننده های </a:t>
                      </a:r>
                      <a:r>
                        <a:rPr kumimoji="0" lang="en-US"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High level</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-(سطح بالا)در کليه موارد ذیل 12-30دقیقه</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در دمای20درجه سانتی گراد</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Sakkal Majalla"/>
                          <a:ea typeface="+mn-ea"/>
                          <a:cs typeface="B Nazanin" panose="00000400000000000000" pitchFamily="2" charset="-78"/>
                        </a:rPr>
                        <a:t>–گلوتارالدئيد 2%</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-ارتو فتالالدئيد 55/.%</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-هيدروژن پراکسيد 7/5% ( 6ساعت)</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-اسيد پراستيک (</a:t>
                      </a:r>
                      <a:r>
                        <a:rPr kumimoji="0" lang="fa-IR" sz="1100" b="0" i="0" u="none" strike="noStrike" kern="1200" cap="none" spc="0" normalizeH="0" baseline="0" noProof="0" dirty="0" smtClean="0">
                          <a:ln>
                            <a:noFill/>
                          </a:ln>
                          <a:solidFill>
                            <a:srgbClr val="000000"/>
                          </a:solidFill>
                          <a:effectLst/>
                          <a:uLnTx/>
                          <a:uFillTx/>
                          <a:latin typeface="Symbol"/>
                          <a:ea typeface="+mn-ea"/>
                          <a:cs typeface="B Nazanin" panose="00000400000000000000" pitchFamily="2" charset="-78"/>
                        </a:rPr>
                        <a:t> 1% 12      دقيقه در دمای 55درجه سانتی گراد</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-هيدروژن پراکسيد 7/35%  پراستیک3تا8ساعت</a:t>
                      </a:r>
                    </a:p>
                    <a:p>
                      <a:pPr marL="171450" marR="0" lvl="0" indent="-171450" algn="justLow" defTabSz="914400" rtl="1" eaLnBrk="1" fontAlgn="auto" latinLnBrk="0" hangingPunct="1">
                        <a:lnSpc>
                          <a:spcPct val="100000"/>
                        </a:lnSpc>
                        <a:spcBef>
                          <a:spcPts val="0"/>
                        </a:spcBef>
                        <a:spcAft>
                          <a:spcPts val="0"/>
                        </a:spcAft>
                        <a:buClrTx/>
                        <a:buSzTx/>
                        <a:buFontTx/>
                        <a:buChar char="-"/>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پراکسيد هيدروژن 7/35 %و 0/23% اسیدپراستیک و یاپراکسيد هيدروژن 1% و اسيد پراستيک 0/08% تا 3%به مدت 8 ساعت</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تا 5 %به مدت 0ساعت</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-پاستوریزه نمودن مرطوب در 70 درجه سانتیگراد به مدت 30دقيقه ضمن تميزکردن با حلالها </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-هيپوکلریت سدیم 1000</a:t>
                      </a:r>
                      <a:r>
                        <a:rPr kumimoji="0" lang="en-US"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ppm</a:t>
                      </a:r>
                      <a:endPar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endParaRPr>
                    </a:p>
                    <a:p>
                      <a:pPr algn="justLow" rtl="1"/>
                      <a:endParaRPr lang="fa-IR" sz="1100" dirty="0">
                        <a:cs typeface="B Nazanin" panose="00000400000000000000" pitchFamily="2" charset="-78"/>
                      </a:endParaRPr>
                    </a:p>
                  </a:txBody>
                  <a:tcPr>
                    <a:solidFill>
                      <a:schemeClr val="accent3">
                        <a:lumMod val="20000"/>
                        <a:lumOff val="80000"/>
                      </a:schemeClr>
                    </a:solidFill>
                  </a:tcPr>
                </a:tc>
                <a:tc>
                  <a:txBody>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در مورد این ابزار بهتر است که عاری ازميکرواورگانيسم باشند ولی از آنجائيکه غشای مخاطی سالم نسبت به اسپور باکتری مقاوم ميباشد ، در نتيجه وجود تعداد کمی اسپورباکتری بر روی ابزار و عوامل نيمه بحرانی ، قابل چشم پوشی ميباشد. ولی چون غشاهای مخاطی سيستم تنفس و گوارش در برابر اورگانيسم های دیگر نظير باکتریها ، مایکوباکترها و ویروس ها آسيب پذیر ميباشند ، ضدعفونی سطح بالا برای ميکروب زدایی آنها الزامی است.توضيح این نکته ضروری است که اغلب وسایل نيمه بحرانی ترجيحاًیکبار مصرف استریل می باشند ودر صورت لزوم با رعایت کليه الزامات از روش ضدعفونی کننده های </a:t>
                      </a:r>
                      <a:r>
                        <a:rPr kumimoji="0" lang="en-US"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High level )</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سطح </a:t>
                      </a: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بالا) استفاده می گردد.آستانه غلظت مجاز گلوتار آلدئيد در هوا </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0/05</a:t>
                      </a:r>
                      <a:r>
                        <a:rPr kumimoji="0" lang="en-US"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Ppm</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a:t>
                      </a: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است </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قبلا </a:t>
                      </a:r>
                      <a:r>
                        <a:rPr kumimoji="0" lang="en-US"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PPM 0/2 </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بوده است . )</a:t>
                      </a: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هيدروژن پراکسيد با غلظت 3</a:t>
                      </a:r>
                      <a:r>
                        <a:rPr kumimoji="0" lang="fa-IR" sz="1100" b="0" i="0" u="none" strike="noStrike" kern="1200" cap="none" spc="0" normalizeH="0" baseline="0" noProof="0" dirty="0" smtClean="0">
                          <a:ln>
                            <a:noFill/>
                          </a:ln>
                          <a:solidFill>
                            <a:srgbClr val="000000"/>
                          </a:solidFill>
                          <a:effectLst/>
                          <a:uLnTx/>
                          <a:uFillTx/>
                          <a:latin typeface="Sakkal Majalla"/>
                          <a:ea typeface="+mn-ea"/>
                          <a:cs typeface="B Nazanin" panose="00000400000000000000" pitchFamily="2" charset="-78"/>
                        </a:rPr>
                        <a:t>٪ برای سطوح  بیجان و3تا 6درصد برای لنزهای تماسی نرم 3درصد برای 2تا3ساعت)</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fa-IR" sz="1100" b="0" i="0" u="none" strike="noStrike" kern="1200" cap="none" spc="0" normalizeH="0" baseline="0" noProof="0" dirty="0" smtClean="0">
                          <a:ln>
                            <a:noFill/>
                          </a:ln>
                          <a:solidFill>
                            <a:srgbClr val="000000"/>
                          </a:solidFill>
                          <a:effectLst/>
                          <a:uLnTx/>
                          <a:uFillTx/>
                          <a:latin typeface="Sakkal Majalla"/>
                          <a:ea typeface="+mn-ea"/>
                          <a:cs typeface="B Nazanin" panose="00000400000000000000" pitchFamily="2" charset="-78"/>
                        </a:rPr>
                        <a:t>- </a:t>
                      </a: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محلول 1</a:t>
                      </a:r>
                      <a:r>
                        <a:rPr kumimoji="0" lang="fa-IR" sz="1100" b="0" i="0" u="none" strike="noStrike" kern="1200" cap="none" spc="0" normalizeH="0" baseline="0" noProof="0" dirty="0" smtClean="0">
                          <a:ln>
                            <a:noFill/>
                          </a:ln>
                          <a:solidFill>
                            <a:srgbClr val="000000"/>
                          </a:solidFill>
                          <a:effectLst/>
                          <a:uLnTx/>
                          <a:uFillTx/>
                          <a:latin typeface="Sakkal Majalla"/>
                          <a:ea typeface="+mn-ea"/>
                          <a:cs typeface="B Nazanin" panose="00000400000000000000" pitchFamily="2" charset="-78"/>
                        </a:rPr>
                        <a:t>٪ اسيد پر استيک، بدنبال هيدروليز،</a:t>
                      </a: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طی 6 روز نصف قدرت خود را از دست می دهد،در حاليکه پر استيک اسيد 40درصد</a:t>
                      </a:r>
                      <a:r>
                        <a:rPr kumimoji="0" lang="fa-IR" sz="1100" b="0" i="0" u="none" strike="noStrike" kern="1200" cap="none" spc="0" normalizeH="0" baseline="0" noProof="0" dirty="0" smtClean="0">
                          <a:ln>
                            <a:noFill/>
                          </a:ln>
                          <a:solidFill>
                            <a:srgbClr val="000000"/>
                          </a:solidFill>
                          <a:effectLst/>
                          <a:uLnTx/>
                          <a:uFillTx/>
                          <a:latin typeface="Sakkal Majalla"/>
                          <a:ea typeface="+mn-ea"/>
                          <a:cs typeface="B Nazanin" panose="00000400000000000000" pitchFamily="2" charset="-78"/>
                        </a:rPr>
                        <a:t>در هر ماه، 1تا  2درصدفعاليت خود را از دست می دهد </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a:t>
                      </a: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ضدعفونی کننده های پوست مانند پوویدونآیودین، کلرهگزیدین و ...، هيپوکلریت، ترکيبات آمونيوم چهار ظرفيتی </a:t>
                      </a:r>
                      <a:r>
                        <a:rPr kumimoji="0" lang="en-US" sz="1100" b="1"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QAC</a:t>
                      </a:r>
                      <a:r>
                        <a:rPr kumimoji="0" lang="en-US"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 )ترکيبات فنولی،</a:t>
                      </a:r>
                      <a:r>
                        <a:rPr kumimoji="0" lang="fa-IR" sz="11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الکل برای ضد عفونی کردن دستگاه های اسکوپ استفاده نمی شوند. تمامی خلل و فرج و مسيرهای یک اندوسکوپی بایستی در مواجهه با ماده  ضدعفونی کننده قرار گيرد. وجود حباب هوا مانع اینکار می شود.اجسامی که بصورت شناور در ماده ضدعفونی قرار می گيرد ضدعفونی نخواهند شد.چرا که بایستی طی عمل غوطه ور کردن ماده ضدعفونی کننده به تمام زوایای یک وسيله رسيده و آنرا ضدعفونی نمایدمی گردد </a:t>
                      </a:r>
                      <a:r>
                        <a:rPr kumimoji="0" lang="fa-IR" sz="1100" b="0" i="0" u="none" strike="noStrike" kern="1200" cap="none" spc="0" normalizeH="0" baseline="0" noProof="0" dirty="0" smtClean="0">
                          <a:ln>
                            <a:noFill/>
                          </a:ln>
                          <a:solidFill>
                            <a:srgbClr val="000000"/>
                          </a:solidFill>
                          <a:effectLst/>
                          <a:uLnTx/>
                          <a:uFillTx/>
                          <a:latin typeface="Calibri"/>
                          <a:ea typeface="+mn-ea"/>
                          <a:cs typeface="B Nazanin" panose="00000400000000000000" pitchFamily="2" charset="-78"/>
                        </a:rPr>
                        <a:t>.</a:t>
                      </a:r>
                      <a:endParaRPr lang="fa-IR" sz="1100" dirty="0">
                        <a:cs typeface="B Nazanin" panose="00000400000000000000" pitchFamily="2" charset="-78"/>
                      </a:endParaRPr>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452085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8113432"/>
              </p:ext>
            </p:extLst>
          </p:nvPr>
        </p:nvGraphicFramePr>
        <p:xfrm>
          <a:off x="-1" y="-731559"/>
          <a:ext cx="9144001" cy="7544935"/>
        </p:xfrm>
        <a:graphic>
          <a:graphicData uri="http://schemas.openxmlformats.org/drawingml/2006/table">
            <a:tbl>
              <a:tblPr rtl="1" firstRow="1" bandRow="1">
                <a:tableStyleId>{5C22544A-7EE6-4342-B048-85BDC9FD1C3A}</a:tableStyleId>
              </a:tblPr>
              <a:tblGrid>
                <a:gridCol w="1463602"/>
                <a:gridCol w="1073029"/>
                <a:gridCol w="1527176"/>
                <a:gridCol w="1310443"/>
                <a:gridCol w="1855730"/>
                <a:gridCol w="1914021"/>
              </a:tblGrid>
              <a:tr h="1353536">
                <a:tc>
                  <a:txBody>
                    <a:bodyPr/>
                    <a:lstStyle/>
                    <a:p>
                      <a:pPr rtl="1"/>
                      <a:endParaRPr lang="fa-IR" sz="1400" dirty="0"/>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تعریف</a:t>
                      </a:r>
                      <a:endParaRPr kumimoji="0" lang="fa-IR" sz="1400" b="1"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endParaRPr>
                    </a:p>
                    <a:p>
                      <a:pPr algn="ctr" rtl="1"/>
                      <a:endParaRPr lang="fa-IR" sz="1400" dirty="0">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مثال</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(ابزار مورد استفاده)</a:t>
                      </a:r>
                      <a:endParaRPr kumimoji="0" lang="fa-IR" sz="1400" b="1"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endParaRPr>
                    </a:p>
                    <a:p>
                      <a:pPr algn="ctr" rtl="1"/>
                      <a:endParaRPr lang="fa-IR" sz="1400" dirty="0">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حداکثر سطع رفع</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آلودگی</a:t>
                      </a:r>
                      <a:endParaRPr kumimoji="0" lang="fa-IR" sz="1400" b="1"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مواد وروش های در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موقعيت (</a:t>
                      </a:r>
                      <a:r>
                        <a:rPr kumimoji="0" lang="en-US"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a:t>
                      </a:r>
                      <a:r>
                        <a:rPr kumimoji="0" lang="en-US" sz="1400" b="0" i="0" u="none" strike="noStrike" kern="1200" cap="none" spc="0" normalizeH="0" baseline="0" noProof="0" dirty="0" smtClean="0">
                          <a:ln>
                            <a:noFill/>
                          </a:ln>
                          <a:solidFill>
                            <a:srgbClr val="000000"/>
                          </a:solidFill>
                          <a:effectLst/>
                          <a:uLnTx/>
                          <a:uFillTx/>
                          <a:latin typeface="Calibri"/>
                          <a:ea typeface="+mn-ea"/>
                          <a:cs typeface="B Titr" panose="00000700000000000000" pitchFamily="2" charset="-78"/>
                        </a:rPr>
                        <a:t>optimal</a:t>
                      </a:r>
                      <a:endParaRPr kumimoji="0" lang="fa-IR" sz="1400" b="1"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endParaRPr>
                    </a:p>
                    <a:p>
                      <a:pPr algn="ctr" rtl="1"/>
                      <a:endParaRPr lang="fa-IR" sz="1400" dirty="0">
                        <a:cs typeface="B Titr" panose="00000700000000000000" pitchFamily="2" charset="-78"/>
                      </a:endParaRPr>
                    </a:p>
                  </a:txBody>
                  <a:tcPr>
                    <a:solidFill>
                      <a:schemeClr val="accent3">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rPr>
                        <a:t>توضيحات</a:t>
                      </a:r>
                      <a:endParaRPr kumimoji="0" lang="fa-IR" sz="1400" b="1"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400" b="1" i="0" u="none" strike="noStrike" kern="1200" cap="none" spc="0" normalizeH="0" baseline="0" noProof="0" dirty="0" smtClean="0">
                        <a:ln>
                          <a:noFill/>
                        </a:ln>
                        <a:solidFill>
                          <a:srgbClr val="000000"/>
                        </a:solidFill>
                        <a:effectLst/>
                        <a:uLnTx/>
                        <a:uFillTx/>
                        <a:latin typeface="+mn-lt"/>
                        <a:ea typeface="+mn-ea"/>
                        <a:cs typeface="B Titr" panose="00000700000000000000" pitchFamily="2" charset="-78"/>
                      </a:endParaRPr>
                    </a:p>
                    <a:p>
                      <a:pPr algn="ctr" rtl="1"/>
                      <a:endParaRPr lang="fa-IR" sz="1400" dirty="0">
                        <a:cs typeface="B Titr" panose="00000700000000000000" pitchFamily="2" charset="-78"/>
                      </a:endParaRPr>
                    </a:p>
                  </a:txBody>
                  <a:tcPr>
                    <a:solidFill>
                      <a:schemeClr val="accent3">
                        <a:lumMod val="60000"/>
                        <a:lumOff val="40000"/>
                      </a:schemeClr>
                    </a:solidFill>
                  </a:tcPr>
                </a:tc>
              </a:tr>
              <a:tr h="619139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وسایل غير بحرانی که درتماس با پوست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smtClean="0">
                          <a:ln>
                            <a:noFill/>
                          </a:ln>
                          <a:solidFill>
                            <a:srgbClr val="000000"/>
                          </a:solidFill>
                          <a:effectLst/>
                          <a:uLnTx/>
                          <a:uFillTx/>
                          <a:latin typeface="+mn-lt"/>
                          <a:ea typeface="+mn-ea"/>
                          <a:cs typeface="B Nazanin" panose="00000400000000000000" pitchFamily="2" charset="-78"/>
                        </a:rPr>
                        <a:t>سالم قرار دارند(سطح پایین) </a:t>
                      </a:r>
                    </a:p>
                    <a:p>
                      <a:pPr rtl="1"/>
                      <a:endParaRPr lang="fa-IR" sz="1400" dirty="0">
                        <a:cs typeface="B Nazanin" panose="00000400000000000000" pitchFamily="2" charset="-78"/>
                      </a:endParaRPr>
                    </a:p>
                  </a:txBody>
                  <a:tcPr>
                    <a:solidFill>
                      <a:schemeClr val="accent3">
                        <a:lumMod val="20000"/>
                        <a:lumOff val="80000"/>
                      </a:schemeClr>
                    </a:solidFill>
                  </a:tcPr>
                </a:tc>
                <a:tc>
                  <a:txBody>
                    <a:bodyPr/>
                    <a:lstStyle/>
                    <a:p>
                      <a:pPr rtl="1"/>
                      <a:endParaRPr lang="fa-IR" sz="1400" dirty="0">
                        <a:cs typeface="B Nazanin" panose="00000400000000000000" pitchFamily="2" charset="-78"/>
                      </a:endParaRPr>
                    </a:p>
                  </a:txBody>
                  <a:tcPr>
                    <a:solidFill>
                      <a:schemeClr val="accent3">
                        <a:lumMod val="20000"/>
                        <a:lumOff val="80000"/>
                      </a:schemeClr>
                    </a:solidFill>
                  </a:tcPr>
                </a:tc>
                <a:tc>
                  <a:txBody>
                    <a:bodyPr/>
                    <a:lstStyle/>
                    <a:p>
                      <a:pPr algn="justLow"/>
                      <a:r>
                        <a:rPr lang="fa-IR" sz="1400" b="0" i="0" u="none" strike="noStrike" baseline="0" dirty="0" smtClean="0">
                          <a:cs typeface="B Nazanin" panose="00000400000000000000" pitchFamily="2" charset="-78"/>
                        </a:rPr>
                        <a:t>قيچی، هموستات ، کلامپ، کاف فشار خون، گوشی معاینه)استتوسکوپ ها( سطوح محيطی، شامل ميز معاینه، روی پيشخوان ، ترازوی بچه، سطوح خارجی ماشين همودیاليز، مانومترها ،سر/ تيوپ دستگاه رادیوگرافی، بخش بازوبند دستگاه سنجش فشار خون، دستگاه سنجش اکسيژن و نبض.</a:t>
                      </a:r>
                    </a:p>
                    <a:p>
                      <a:pPr algn="justLow"/>
                      <a:r>
                        <a:rPr lang="fa-IR" sz="1400" b="0" i="0" u="none" strike="noStrike" baseline="0" dirty="0" smtClean="0">
                          <a:cs typeface="B Nazanin" panose="00000400000000000000" pitchFamily="2" charset="-78"/>
                        </a:rPr>
                        <a:t>ضد عفونی وسایل غيرحساس بيمارستانی پس از استفاده آنها در طی تماس با بيمار قبلی و استفاده از این وسيله انجام شده باید برای بيمار دیگر نيز انجام</a:t>
                      </a:r>
                    </a:p>
                    <a:p>
                      <a:pPr algn="justLow"/>
                      <a:r>
                        <a:rPr lang="fa-IR" sz="1400" b="0" i="0" u="none" strike="noStrike" baseline="0" dirty="0" smtClean="0">
                          <a:cs typeface="B Nazanin" panose="00000400000000000000" pitchFamily="2" charset="-78"/>
                        </a:rPr>
                        <a:t>شود.</a:t>
                      </a:r>
                      <a:endParaRPr lang="fa-IR" sz="1400" dirty="0">
                        <a:cs typeface="B Nazanin" panose="00000400000000000000" pitchFamily="2" charset="-78"/>
                      </a:endParaRPr>
                    </a:p>
                  </a:txBody>
                  <a:tcPr>
                    <a:solidFill>
                      <a:schemeClr val="accent3">
                        <a:lumMod val="20000"/>
                        <a:lumOff val="80000"/>
                      </a:schemeClr>
                    </a:solidFill>
                  </a:tcPr>
                </a:tc>
                <a:tc>
                  <a:txBody>
                    <a:bodyPr/>
                    <a:lstStyle/>
                    <a:p>
                      <a:pPr algn="justLow"/>
                      <a:r>
                        <a:rPr lang="fa-IR" sz="1400" b="0" i="0" u="none" strike="noStrike" baseline="0" dirty="0" smtClean="0">
                          <a:cs typeface="B Nazanin" panose="00000400000000000000" pitchFamily="2" charset="-78"/>
                        </a:rPr>
                        <a:t>استفاده ازضد عفونی کننده های </a:t>
                      </a:r>
                      <a:r>
                        <a:rPr lang="en-US" sz="1400" b="0" i="0" u="none" strike="noStrike" baseline="0" dirty="0" smtClean="0">
                          <a:latin typeface="Calibri"/>
                          <a:cs typeface="B Nazanin" panose="00000400000000000000" pitchFamily="2" charset="-78"/>
                        </a:rPr>
                        <a:t>Intermediate Low level</a:t>
                      </a:r>
                    </a:p>
                    <a:p>
                      <a:pPr algn="justLow"/>
                      <a:r>
                        <a:rPr lang="en-US" sz="1400" b="0" i="0" u="none" strike="noStrike" baseline="0" dirty="0" smtClean="0">
                          <a:cs typeface="B Nazanin" panose="00000400000000000000" pitchFamily="2" charset="-78"/>
                        </a:rPr>
                        <a:t>)</a:t>
                      </a:r>
                      <a:r>
                        <a:rPr lang="fa-IR" sz="1400" b="0" i="0" u="none" strike="noStrike" baseline="0" dirty="0" smtClean="0">
                          <a:cs typeface="B Nazanin" panose="00000400000000000000" pitchFamily="2" charset="-78"/>
                        </a:rPr>
                        <a:t>سطح پایين)</a:t>
                      </a:r>
                      <a:endParaRPr lang="fa-IR" sz="1400" dirty="0">
                        <a:cs typeface="B Nazanin" panose="00000400000000000000" pitchFamily="2" charset="-78"/>
                      </a:endParaRPr>
                    </a:p>
                  </a:txBody>
                  <a:tcPr>
                    <a:solidFill>
                      <a:schemeClr val="accent3">
                        <a:lumMod val="20000"/>
                        <a:lumOff val="80000"/>
                      </a:schemeClr>
                    </a:solidFill>
                  </a:tcPr>
                </a:tc>
                <a:tc>
                  <a:txBody>
                    <a:bodyPr/>
                    <a:lstStyle/>
                    <a:p>
                      <a:pPr algn="justLow"/>
                      <a:r>
                        <a:rPr lang="fa-IR" sz="1400" b="0" i="0" u="none" strike="noStrike" baseline="0" dirty="0" smtClean="0">
                          <a:cs typeface="B Nazanin" panose="00000400000000000000" pitchFamily="2" charset="-78"/>
                        </a:rPr>
                        <a:t>در همه موارد ذیل زمان مواجهه کمتر از 10 دقيقه می باشد</a:t>
                      </a:r>
                    </a:p>
                    <a:p>
                      <a:pPr marL="285750" indent="-285750" algn="justLow">
                        <a:buFontTx/>
                        <a:buChar char="-"/>
                      </a:pPr>
                      <a:r>
                        <a:rPr lang="fa-IR" sz="1400" b="0" i="0" u="none" strike="noStrike" baseline="0" dirty="0" smtClean="0">
                          <a:latin typeface="Calibri"/>
                          <a:cs typeface="B Nazanin" panose="00000400000000000000" pitchFamily="2" charset="-78"/>
                        </a:rPr>
                        <a:t>هيپوکلریت سدیم </a:t>
                      </a:r>
                      <a:r>
                        <a:rPr lang="en-US" sz="1400" b="0" i="0" u="none" strike="noStrike" baseline="0" dirty="0" smtClean="0">
                          <a:latin typeface="Calibri"/>
                          <a:cs typeface="B Nazanin" panose="00000400000000000000" pitchFamily="2" charset="-78"/>
                        </a:rPr>
                        <a:t>PPM 100</a:t>
                      </a:r>
                      <a:r>
                        <a:rPr lang="fa-IR" sz="1400" b="0" i="0" u="none" strike="noStrike" baseline="0" dirty="0" smtClean="0">
                          <a:latin typeface="Calibri"/>
                          <a:cs typeface="B Nazanin" panose="00000400000000000000" pitchFamily="2" charset="-78"/>
                        </a:rPr>
                        <a:t> </a:t>
                      </a:r>
                    </a:p>
                    <a:p>
                      <a:pPr marL="285750" indent="-285750" algn="justLow">
                        <a:buFontTx/>
                        <a:buChar char="-"/>
                      </a:pPr>
                      <a:r>
                        <a:rPr lang="fa-IR" sz="1400" b="0" i="0" u="none" strike="noStrike" baseline="0" dirty="0" smtClean="0">
                          <a:latin typeface="Calibri"/>
                          <a:cs typeface="B Nazanin" panose="00000400000000000000" pitchFamily="2" charset="-78"/>
                        </a:rPr>
                        <a:t>الکل اتيل یا ایزوپروپيل 70-90%</a:t>
                      </a:r>
                    </a:p>
                    <a:p>
                      <a:pPr algn="justLow"/>
                      <a:r>
                        <a:rPr lang="fa-IR" sz="1400" b="0" i="0" u="none" strike="noStrike" baseline="0" dirty="0" smtClean="0">
                          <a:latin typeface="Calibri"/>
                          <a:cs typeface="B Nazanin" panose="00000400000000000000" pitchFamily="2" charset="-78"/>
                        </a:rPr>
                        <a:t>- محلول فنولی</a:t>
                      </a:r>
                    </a:p>
                    <a:p>
                      <a:pPr algn="justLow"/>
                      <a:r>
                        <a:rPr lang="fa-IR" sz="1400" b="0" i="0" u="none" strike="noStrike" baseline="0" dirty="0" smtClean="0">
                          <a:cs typeface="B Nazanin" panose="00000400000000000000" pitchFamily="2" charset="-78"/>
                        </a:rPr>
                        <a:t>- محلول آمونيوم چهارظرفيتی</a:t>
                      </a:r>
                      <a:endParaRPr lang="fa-IR" sz="1400" dirty="0">
                        <a:cs typeface="B Nazanin" panose="00000400000000000000" pitchFamily="2" charset="-78"/>
                      </a:endParaRPr>
                    </a:p>
                  </a:txBody>
                  <a:tcPr>
                    <a:solidFill>
                      <a:schemeClr val="accent3">
                        <a:lumMod val="20000"/>
                        <a:lumOff val="80000"/>
                      </a:schemeClr>
                    </a:solidFill>
                  </a:tcPr>
                </a:tc>
                <a:tc>
                  <a:txBody>
                    <a:bodyPr/>
                    <a:lstStyle/>
                    <a:p>
                      <a:pPr algn="justLow"/>
                      <a:r>
                        <a:rPr lang="fa-IR" sz="1400" b="0" i="0" u="none" strike="noStrike" baseline="0" dirty="0" smtClean="0">
                          <a:cs typeface="B Nazanin" panose="00000400000000000000" pitchFamily="2" charset="-78"/>
                        </a:rPr>
                        <a:t>در صورت مشاهده آلودگی با خون در سطوح و کف زمين، رفع آلودگی مانکن آموزش </a:t>
                      </a:r>
                      <a:r>
                        <a:rPr lang="en-US" sz="1400" b="0" i="0" u="none" strike="noStrike" baseline="0" dirty="0" smtClean="0">
                          <a:latin typeface="Calibri"/>
                          <a:cs typeface="B Nazanin" panose="00000400000000000000" pitchFamily="2" charset="-78"/>
                        </a:rPr>
                        <a:t>CPR ،</a:t>
                      </a:r>
                    </a:p>
                    <a:p>
                      <a:pPr algn="justLow"/>
                      <a:r>
                        <a:rPr lang="fa-IR" sz="1400" b="0" i="0" u="none" strike="noStrike" baseline="0" dirty="0" smtClean="0">
                          <a:cs typeface="B Nazanin" panose="00000400000000000000" pitchFamily="2" charset="-78"/>
                        </a:rPr>
                        <a:t>سر تونومترو وسایل هيدروتراپی از محلول سفيد کننده خانگی محلول هيپو کلریت سدیم 5/25%</a:t>
                      </a:r>
                    </a:p>
                    <a:p>
                      <a:pPr algn="justLow"/>
                      <a:r>
                        <a:rPr lang="fa-IR" sz="1400" b="0" i="0" u="none" strike="noStrike" baseline="0" dirty="0" smtClean="0">
                          <a:cs typeface="B Nazanin" panose="00000400000000000000" pitchFamily="2" charset="-78"/>
                        </a:rPr>
                        <a:t>با رقت 1/100و 1/ به 10  به مدت 10دقیقه یا ضد عفونی کننده های </a:t>
                      </a:r>
                      <a:r>
                        <a:rPr lang="en-US" sz="1400" b="0" i="0" u="none" strike="noStrike" baseline="0" dirty="0" smtClean="0">
                          <a:latin typeface="Calibri"/>
                          <a:cs typeface="B Nazanin" panose="00000400000000000000" pitchFamily="2" charset="-78"/>
                        </a:rPr>
                        <a:t>High level </a:t>
                      </a:r>
                      <a:r>
                        <a:rPr lang="fa-IR" sz="1400" b="0" i="0" u="none" strike="noStrike" baseline="0" dirty="0" smtClean="0">
                          <a:latin typeface="Calibri"/>
                          <a:cs typeface="B Nazanin" panose="00000400000000000000" pitchFamily="2" charset="-78"/>
                        </a:rPr>
                        <a:t>(سطح بالا) </a:t>
                      </a:r>
                      <a:r>
                        <a:rPr lang="fa-IR" sz="1400" b="0" i="0" u="none" strike="noStrike" baseline="0" dirty="0" smtClean="0">
                          <a:cs typeface="B Nazanin" panose="00000400000000000000" pitchFamily="2" charset="-78"/>
                        </a:rPr>
                        <a:t>استفاده می شود.</a:t>
                      </a:r>
                    </a:p>
                    <a:p>
                      <a:pPr algn="justLow"/>
                      <a:r>
                        <a:rPr lang="fa-IR" sz="1400" b="0" i="0" u="none" strike="noStrike" baseline="0" dirty="0" smtClean="0">
                          <a:cs typeface="B Nazanin" panose="00000400000000000000" pitchFamily="2" charset="-78"/>
                        </a:rPr>
                        <a:t>اگر ترکيب فنولی برای تميز کردن کف شيرخوارگاه بکار می رود باید رقيق سازی بر</a:t>
                      </a:r>
                    </a:p>
                    <a:p>
                      <a:pPr algn="justLow"/>
                      <a:r>
                        <a:rPr lang="fa-IR" sz="1400" b="0" i="0" u="none" strike="noStrike" baseline="0" dirty="0" smtClean="0">
                          <a:cs typeface="B Nazanin" panose="00000400000000000000" pitchFamily="2" charset="-78"/>
                        </a:rPr>
                        <a:t>اساس دستورالعمل شرکت سازنده انجام شود ترکيبات آمونيوم چهار ظرفيتی به دليل عدم کارائی اثر روی باسيل سل یا ویروس های آب دوست و اسپورها صرفاًبرای نظافت محيط درشرایط معمول و نيز سطوح غيربحرانی مانند کف زمين، دیوار و اثاثيه بيمارستان بکار می روند.</a:t>
                      </a:r>
                      <a:endParaRPr lang="fa-IR" sz="1400" dirty="0">
                        <a:cs typeface="B Nazanin" panose="00000400000000000000" pitchFamily="2" charset="-78"/>
                      </a:endParaRPr>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2713173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92480" cy="1052736"/>
          </a:xfrm>
        </p:spPr>
        <p:txBody>
          <a:bodyPr/>
          <a:lstStyle/>
          <a:p>
            <a:r>
              <a:rPr lang="fa-IR" sz="1400" dirty="0">
                <a:cs typeface="B Titr" panose="00000700000000000000" pitchFamily="2" charset="-78"/>
              </a:rPr>
              <a:t>محلولهای آلودگیزدايی محیط </a:t>
            </a:r>
            <a:r>
              <a:rPr lang="fa-IR" sz="1400" dirty="0" smtClean="0">
                <a:cs typeface="B Titr" panose="00000700000000000000" pitchFamily="2" charset="-78"/>
              </a:rPr>
              <a:t>براساس                                                    </a:t>
            </a:r>
            <a:r>
              <a:rPr lang="en-US" sz="1400" dirty="0" smtClean="0">
                <a:cs typeface="B Titr" panose="00000700000000000000" pitchFamily="2" charset="-78"/>
              </a:rPr>
              <a:t>https</a:t>
            </a:r>
            <a:r>
              <a:rPr lang="en-US" sz="1400" dirty="0">
                <a:cs typeface="B Titr" panose="00000700000000000000" pitchFamily="2" charset="-78"/>
              </a:rPr>
              <a:t>://</a:t>
            </a:r>
            <a:r>
              <a:rPr lang="en-US" sz="1400" dirty="0" smtClean="0">
                <a:cs typeface="B Titr" panose="00000700000000000000" pitchFamily="2" charset="-78"/>
              </a:rPr>
              <a:t>www.wuth.nhs.uk/media/10819/wuth-left</a:t>
            </a:r>
            <a:br>
              <a:rPr lang="en-US" sz="1400" dirty="0" smtClean="0">
                <a:cs typeface="B Titr" panose="00000700000000000000" pitchFamily="2" charset="-78"/>
              </a:rPr>
            </a:br>
            <a:r>
              <a:rPr lang="en-US" sz="1400" dirty="0" smtClean="0">
                <a:cs typeface="B Titr" panose="00000700000000000000" pitchFamily="2" charset="-78"/>
              </a:rPr>
              <a:t>-</a:t>
            </a:r>
            <a:r>
              <a:rPr lang="en-US" sz="1400" dirty="0">
                <a:cs typeface="B Titr" panose="00000700000000000000" pitchFamily="2" charset="-78"/>
              </a:rPr>
              <a:t>aligned-digital-1-line452x80.jpg</a:t>
            </a:r>
            <a:endParaRPr lang="fa-IR" sz="14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569622"/>
              </p:ext>
            </p:extLst>
          </p:nvPr>
        </p:nvGraphicFramePr>
        <p:xfrm>
          <a:off x="0" y="836712"/>
          <a:ext cx="9143999" cy="6193927"/>
        </p:xfrm>
        <a:graphic>
          <a:graphicData uri="http://schemas.openxmlformats.org/drawingml/2006/table">
            <a:tbl>
              <a:tblPr rtl="1" firstRow="1" bandRow="1">
                <a:tableStyleId>{5C22544A-7EE6-4342-B048-85BDC9FD1C3A}</a:tableStyleId>
              </a:tblPr>
              <a:tblGrid>
                <a:gridCol w="2007461"/>
                <a:gridCol w="1767133"/>
                <a:gridCol w="2079987"/>
                <a:gridCol w="1464191"/>
                <a:gridCol w="1825227"/>
              </a:tblGrid>
              <a:tr h="677700">
                <a:tc>
                  <a:txBody>
                    <a:bodyPr/>
                    <a:lstStyle/>
                    <a:p>
                      <a:pPr rtl="1"/>
                      <a:r>
                        <a:rPr lang="fa-IR" sz="1800" dirty="0" smtClean="0">
                          <a:cs typeface="B Titr" panose="00000700000000000000" pitchFamily="2" charset="-78"/>
                        </a:rPr>
                        <a:t>آلودگیزدایی محيط عمومی</a:t>
                      </a:r>
                      <a:endParaRPr lang="fa-IR" sz="1800" dirty="0">
                        <a:cs typeface="B Titr" panose="00000700000000000000" pitchFamily="2" charset="-78"/>
                      </a:endParaRPr>
                    </a:p>
                  </a:txBody>
                  <a:tcPr>
                    <a:solidFill>
                      <a:schemeClr val="accent2">
                        <a:lumMod val="75000"/>
                      </a:schemeClr>
                    </a:solidFill>
                  </a:tcPr>
                </a:tc>
                <a:tc>
                  <a:txBody>
                    <a:bodyPr/>
                    <a:lstStyle/>
                    <a:p>
                      <a:pPr rtl="1"/>
                      <a:r>
                        <a:rPr lang="fa-IR" sz="2000" b="0" i="0" u="none" strike="noStrike" baseline="0" dirty="0" smtClean="0">
                          <a:cs typeface="B Titr" panose="00000700000000000000" pitchFamily="2" charset="-78"/>
                        </a:rPr>
                        <a:t>محصول</a:t>
                      </a:r>
                      <a:endParaRPr lang="fa-IR" sz="2000" dirty="0">
                        <a:cs typeface="B Titr" panose="00000700000000000000" pitchFamily="2" charset="-78"/>
                      </a:endParaRPr>
                    </a:p>
                  </a:txBody>
                  <a:tcPr>
                    <a:solidFill>
                      <a:schemeClr val="accent2">
                        <a:lumMod val="75000"/>
                      </a:schemeClr>
                    </a:solidFill>
                  </a:tcPr>
                </a:tc>
                <a:tc>
                  <a:txBody>
                    <a:bodyPr/>
                    <a:lstStyle/>
                    <a:p>
                      <a:pPr rtl="1"/>
                      <a:r>
                        <a:rPr lang="fa-IR" sz="2000" b="0" i="0" u="none" strike="noStrike" baseline="0" dirty="0" smtClean="0">
                          <a:cs typeface="B Titr" panose="00000700000000000000" pitchFamily="2" charset="-78"/>
                        </a:rPr>
                        <a:t>محل استفاده</a:t>
                      </a:r>
                      <a:endParaRPr lang="fa-IR" sz="2000" dirty="0">
                        <a:cs typeface="B Titr" panose="00000700000000000000" pitchFamily="2" charset="-78"/>
                      </a:endParaRPr>
                    </a:p>
                  </a:txBody>
                  <a:tcPr>
                    <a:solidFill>
                      <a:schemeClr val="accent2">
                        <a:lumMod val="75000"/>
                      </a:schemeClr>
                    </a:solidFill>
                  </a:tcPr>
                </a:tc>
                <a:tc>
                  <a:txBody>
                    <a:bodyPr/>
                    <a:lstStyle/>
                    <a:p>
                      <a:pPr rtl="1"/>
                      <a:r>
                        <a:rPr lang="fa-IR" sz="2000" b="0" i="0" u="none" strike="noStrike" baseline="0" dirty="0" smtClean="0">
                          <a:cs typeface="B Titr" panose="00000700000000000000" pitchFamily="2" charset="-78"/>
                        </a:rPr>
                        <a:t>عرضه کننده</a:t>
                      </a:r>
                      <a:endParaRPr lang="fa-IR" sz="2000" dirty="0">
                        <a:cs typeface="B Titr" panose="00000700000000000000" pitchFamily="2" charset="-78"/>
                      </a:endParaRPr>
                    </a:p>
                  </a:txBody>
                  <a:tcPr>
                    <a:solidFill>
                      <a:schemeClr val="accent2">
                        <a:lumMod val="75000"/>
                      </a:schemeClr>
                    </a:solidFill>
                  </a:tcPr>
                </a:tc>
                <a:tc>
                  <a:txBody>
                    <a:bodyPr/>
                    <a:lstStyle/>
                    <a:p>
                      <a:pPr rtl="1"/>
                      <a:r>
                        <a:rPr lang="fa-IR" sz="2000" b="0" i="0" u="none" strike="noStrike" baseline="0" dirty="0" smtClean="0">
                          <a:cs typeface="B Titr" panose="00000700000000000000" pitchFamily="2" charset="-78"/>
                        </a:rPr>
                        <a:t>توضيحات</a:t>
                      </a:r>
                      <a:endParaRPr lang="fa-IR" sz="2000" dirty="0">
                        <a:cs typeface="B Titr" panose="00000700000000000000" pitchFamily="2" charset="-78"/>
                      </a:endParaRPr>
                    </a:p>
                  </a:txBody>
                  <a:tcPr>
                    <a:solidFill>
                      <a:schemeClr val="accent2">
                        <a:lumMod val="75000"/>
                      </a:schemeClr>
                    </a:solidFill>
                  </a:tcPr>
                </a:tc>
              </a:tr>
              <a:tr h="1166888">
                <a:tc>
                  <a:txBody>
                    <a:bodyPr/>
                    <a:lstStyle/>
                    <a:p>
                      <a:pPr algn="justLow"/>
                      <a:r>
                        <a:rPr lang="fa-IR" sz="1600" b="0" i="0" u="none" strike="noStrike" baseline="0" dirty="0" smtClean="0">
                          <a:cs typeface="B Nazanin"/>
                        </a:rPr>
                        <a:t>پاکسازی/آلودگی زدایی عمومی</a:t>
                      </a:r>
                    </a:p>
                    <a:p>
                      <a:pPr algn="justLow"/>
                      <a:r>
                        <a:rPr lang="fa-IR" sz="1600" b="0" i="0" u="none" strike="noStrike" baseline="0" dirty="0" smtClean="0">
                          <a:cs typeface="B Nazanin"/>
                        </a:rPr>
                        <a:t>محيط</a:t>
                      </a:r>
                      <a:endParaRPr lang="fa-IR" sz="1600" dirty="0"/>
                    </a:p>
                  </a:txBody>
                  <a:tcPr>
                    <a:solidFill>
                      <a:schemeClr val="accent2">
                        <a:lumMod val="20000"/>
                        <a:lumOff val="80000"/>
                      </a:schemeClr>
                    </a:solidFill>
                  </a:tcPr>
                </a:tc>
                <a:tc>
                  <a:txBody>
                    <a:bodyPr/>
                    <a:lstStyle/>
                    <a:p>
                      <a:pPr algn="justLow" rtl="1"/>
                      <a:r>
                        <a:rPr lang="fa-IR" sz="1600" b="0" i="0" u="none" strike="noStrike" baseline="0" dirty="0" smtClean="0">
                          <a:cs typeface="B Nazanin"/>
                        </a:rPr>
                        <a:t>دترجنت مایع برای مصارف عمومی</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تمام نواحی کلينيکی، به منظور از بين بردن چرک، شامل ماده ارگانيک و ميکروارگانيسمها از محيط عمومی</a:t>
                      </a:r>
                      <a:endParaRPr lang="fa-IR" sz="1600" dirty="0"/>
                    </a:p>
                  </a:txBody>
                  <a:tcPr>
                    <a:solidFill>
                      <a:schemeClr val="accent2">
                        <a:lumMod val="20000"/>
                        <a:lumOff val="80000"/>
                      </a:schemeClr>
                    </a:solidFill>
                  </a:tcPr>
                </a:tc>
                <a:tc>
                  <a:txBody>
                    <a:bodyPr/>
                    <a:lstStyle/>
                    <a:p>
                      <a:pPr rtl="1"/>
                      <a:r>
                        <a:rPr lang="fa-IR" sz="1600" b="0" i="0" u="none" strike="noStrike" baseline="0" dirty="0" smtClean="0">
                          <a:cs typeface="B Nazanin"/>
                        </a:rPr>
                        <a:t>داروخانه</a:t>
                      </a:r>
                      <a:endParaRPr lang="fa-IR" sz="1600" dirty="0"/>
                    </a:p>
                  </a:txBody>
                  <a:tcPr>
                    <a:solidFill>
                      <a:schemeClr val="accent2">
                        <a:lumMod val="20000"/>
                        <a:lumOff val="80000"/>
                      </a:schemeClr>
                    </a:solidFill>
                  </a:tcPr>
                </a:tc>
                <a:tc>
                  <a:txBody>
                    <a:bodyPr/>
                    <a:lstStyle/>
                    <a:p>
                      <a:pPr rtl="1"/>
                      <a:endParaRPr lang="fa-IR" sz="1600"/>
                    </a:p>
                  </a:txBody>
                  <a:tcPr>
                    <a:solidFill>
                      <a:schemeClr val="accent2">
                        <a:lumMod val="20000"/>
                        <a:lumOff val="80000"/>
                      </a:schemeClr>
                    </a:solidFill>
                  </a:tcPr>
                </a:tc>
              </a:tr>
              <a:tr h="1381841">
                <a:tc>
                  <a:txBody>
                    <a:bodyPr/>
                    <a:lstStyle/>
                    <a:p>
                      <a:pPr algn="justLow"/>
                      <a:r>
                        <a:rPr lang="fa-IR" sz="1600" b="0" i="0" u="none" strike="noStrike" baseline="0" dirty="0" smtClean="0">
                          <a:cs typeface="B Nazanin"/>
                        </a:rPr>
                        <a:t>آلودگی زدایی محيط (تک اتاق یا </a:t>
                      </a:r>
                      <a:r>
                        <a:rPr lang="en-US" sz="1600" b="0" i="0" u="none" strike="noStrike" baseline="0" dirty="0" smtClean="0">
                          <a:latin typeface="Calibri"/>
                          <a:cs typeface="B Nazanin"/>
                        </a:rPr>
                        <a:t>Bay  </a:t>
                      </a:r>
                      <a:r>
                        <a:rPr lang="fa-IR" sz="1600" b="0" i="0" u="none" strike="noStrike" baseline="0" dirty="0" smtClean="0">
                          <a:latin typeface="Calibri"/>
                          <a:cs typeface="B Nazanin"/>
                        </a:rPr>
                        <a:t> )یک بيمار مبتلا به </a:t>
                      </a:r>
                      <a:r>
                        <a:rPr lang="en-US" sz="1600" b="0" i="0" u="none" strike="noStrike" baseline="0" dirty="0" smtClean="0">
                          <a:latin typeface="Calibri"/>
                          <a:cs typeface="B Nazanin"/>
                        </a:rPr>
                        <a:t>MRSA ،</a:t>
                      </a:r>
                      <a:r>
                        <a:rPr lang="fa-IR" sz="1600" b="0" i="0" u="none" strike="noStrike" baseline="0" dirty="0" smtClean="0">
                          <a:latin typeface="Calibri"/>
                          <a:cs typeface="B Nazanin"/>
                        </a:rPr>
                        <a:t> </a:t>
                      </a:r>
                      <a:r>
                        <a:rPr lang="fa-IR" sz="1600" b="0" i="0" u="none" strike="noStrike" baseline="0" dirty="0" smtClean="0">
                          <a:cs typeface="B Nazanin"/>
                        </a:rPr>
                        <a:t>کلستریدیوم دیفيسيل، یا در زمان شيوع نوروویروس</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سدیم دی ایزوسيانوریت ) </a:t>
                      </a:r>
                      <a:r>
                        <a:rPr lang="en-US" sz="1600" b="0" i="0" u="none" strike="noStrike" baseline="0" dirty="0" smtClean="0">
                          <a:latin typeface="Calibri"/>
                          <a:cs typeface="B Nazanin"/>
                        </a:rPr>
                        <a:t>NADCC</a:t>
                      </a:r>
                    </a:p>
                    <a:p>
                      <a:pPr algn="justLow"/>
                      <a:r>
                        <a:rPr lang="fa-IR" sz="1600" b="0" i="0" u="none" strike="noStrike" baseline="0" dirty="0" smtClean="0">
                          <a:cs typeface="B Nazanin"/>
                        </a:rPr>
                        <a:t>= سفيدکننده به علاوه ی قرصهای دترجنت محلول شونده در آب</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تمام نواحی کلينيکی )به جز واحد  نوزادان که دترجنت و آب داغ کافی است( به منظور از بين بردن ميکروارگانيسمهای خاص و</a:t>
                      </a:r>
                    </a:p>
                    <a:p>
                      <a:pPr algn="justLow"/>
                      <a:r>
                        <a:rPr lang="fa-IR" sz="1600" b="0" i="0" u="none" strike="noStrike" baseline="0" dirty="0" smtClean="0">
                          <a:cs typeface="B Nazanin"/>
                        </a:rPr>
                        <a:t>جلوگيری از انتشار آنها.</a:t>
                      </a:r>
                      <a:endParaRPr lang="fa-IR" sz="1600" dirty="0"/>
                    </a:p>
                  </a:txBody>
                  <a:tcPr>
                    <a:solidFill>
                      <a:schemeClr val="accent2">
                        <a:lumMod val="20000"/>
                        <a:lumOff val="80000"/>
                      </a:schemeClr>
                    </a:solidFill>
                  </a:tcPr>
                </a:tc>
                <a:tc>
                  <a:txBody>
                    <a:bodyPr/>
                    <a:lstStyle/>
                    <a:p>
                      <a:pPr rtl="1"/>
                      <a:r>
                        <a:rPr lang="fa-IR" sz="1600" dirty="0" smtClean="0"/>
                        <a:t>داروخانه</a:t>
                      </a:r>
                    </a:p>
                    <a:p>
                      <a:pPr rtl="1"/>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 غلظت نهایی باید 1000 بخش درميليون باشد</a:t>
                      </a:r>
                    </a:p>
                    <a:p>
                      <a:pPr algn="justLow"/>
                      <a:r>
                        <a:rPr lang="fa-IR" sz="1600" b="0" i="0" u="none" strike="noStrike" baseline="0" dirty="0" smtClean="0">
                          <a:cs typeface="B Nazanin"/>
                        </a:rPr>
                        <a:t>خدمه بایستی هنگام استفاده از این محلولها از روپوش و دستکش استفاده نمایند.</a:t>
                      </a:r>
                      <a:endParaRPr lang="fa-IR" sz="1600" dirty="0"/>
                    </a:p>
                  </a:txBody>
                  <a:tcPr>
                    <a:solidFill>
                      <a:schemeClr val="accent2">
                        <a:lumMod val="20000"/>
                        <a:lumOff val="80000"/>
                      </a:schemeClr>
                    </a:solidFill>
                  </a:tcPr>
                </a:tc>
              </a:tr>
              <a:tr h="2794859">
                <a:tc>
                  <a:txBody>
                    <a:bodyPr/>
                    <a:lstStyle/>
                    <a:p>
                      <a:pPr algn="justLow"/>
                      <a:r>
                        <a:rPr lang="fa-IR" sz="1600" b="0" i="0" u="none" strike="noStrike" baseline="0" smtClean="0">
                          <a:cs typeface="B Nazanin"/>
                        </a:rPr>
                        <a:t>آلودگی زدایی </a:t>
                      </a:r>
                      <a:r>
                        <a:rPr lang="fa-IR" sz="1600" b="0" i="0" u="none" strike="noStrike" baseline="0" dirty="0" smtClean="0">
                          <a:cs typeface="B Nazanin"/>
                        </a:rPr>
                        <a:t>محيط (مثلا یک</a:t>
                      </a:r>
                    </a:p>
                    <a:p>
                      <a:pPr algn="justLow"/>
                      <a:r>
                        <a:rPr lang="en-US" sz="1600" b="0" i="0" u="none" strike="noStrike" baseline="0" dirty="0" smtClean="0">
                          <a:latin typeface="Calibri"/>
                          <a:cs typeface="B Nazanin"/>
                        </a:rPr>
                        <a:t>Bay ، </a:t>
                      </a:r>
                      <a:r>
                        <a:rPr lang="fa-IR" sz="1600" b="0" i="0" u="none" strike="noStrike" baseline="0" dirty="0" smtClean="0">
                          <a:latin typeface="Calibri"/>
                          <a:cs typeface="B Nazanin"/>
                        </a:rPr>
                        <a:t>تک اتاق یا ابزار بهداشتی )که </a:t>
                      </a:r>
                      <a:r>
                        <a:rPr lang="fa-IR" sz="1600" b="0" i="0" u="none" strike="noStrike" baseline="0" dirty="0" smtClean="0">
                          <a:cs typeface="B Nazanin"/>
                        </a:rPr>
                        <a:t>ممکن است توسط کلستریدیوم دیفيسيل آلوده شده باشند(یا دیگر</a:t>
                      </a:r>
                    </a:p>
                    <a:p>
                      <a:pPr algn="justLow"/>
                      <a:r>
                        <a:rPr lang="fa-IR" sz="1600" b="0" i="0" u="none" strike="noStrike" baseline="0" dirty="0" smtClean="0">
                          <a:cs typeface="B Nazanin"/>
                        </a:rPr>
                        <a:t>ارگانيسمهای ایجاد کنندهی اسپور)</a:t>
                      </a:r>
                      <a:endParaRPr lang="fa-IR" sz="1600" dirty="0"/>
                    </a:p>
                  </a:txBody>
                  <a:tcPr>
                    <a:solidFill>
                      <a:schemeClr val="accent2">
                        <a:lumMod val="20000"/>
                        <a:lumOff val="80000"/>
                      </a:schemeClr>
                    </a:solidFill>
                  </a:tcPr>
                </a:tc>
                <a:tc>
                  <a:txBody>
                    <a:bodyPr/>
                    <a:lstStyle/>
                    <a:p>
                      <a:pPr algn="justLow" rtl="1"/>
                      <a:r>
                        <a:rPr lang="fa-IR" sz="1600" b="0" i="0" u="none" strike="noStrike" baseline="0" dirty="0" smtClean="0">
                          <a:cs typeface="B Nazanin"/>
                        </a:rPr>
                        <a:t>پراکسيد هيدروژن با یونهای نقره</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تمام نواحی کلينيکی، به منظور از بين بردن تمام ميکروارگانيسمها شامل عوامل ایجاد کنندهی اسپور</a:t>
                      </a:r>
                      <a:endParaRPr lang="fa-IR" sz="1600" dirty="0"/>
                    </a:p>
                  </a:txBody>
                  <a:tcPr>
                    <a:solidFill>
                      <a:schemeClr val="accent2">
                        <a:lumMod val="20000"/>
                        <a:lumOff val="80000"/>
                      </a:schemeClr>
                    </a:solidFill>
                  </a:tcPr>
                </a:tc>
                <a:tc>
                  <a:txBody>
                    <a:bodyPr/>
                    <a:lstStyle/>
                    <a:p>
                      <a:pPr rtl="1"/>
                      <a:r>
                        <a:rPr lang="fa-IR" sz="1600" b="0" i="0" u="none" strike="noStrike" baseline="0" dirty="0" smtClean="0">
                          <a:cs typeface="B Nazanin"/>
                        </a:rPr>
                        <a:t>داروخانه</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توسط خدمات هتل یا کارکنان آموزش دیده استفاده شود، تحت راهنمایی کنترل عفونت</a:t>
                      </a:r>
                      <a:endParaRPr lang="fa-IR" sz="1600"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1271759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0934511"/>
              </p:ext>
            </p:extLst>
          </p:nvPr>
        </p:nvGraphicFramePr>
        <p:xfrm>
          <a:off x="1" y="-2"/>
          <a:ext cx="9144000" cy="6858001"/>
        </p:xfrm>
        <a:graphic>
          <a:graphicData uri="http://schemas.openxmlformats.org/drawingml/2006/table">
            <a:tbl>
              <a:tblPr rtl="1" firstRow="1" bandRow="1">
                <a:tableStyleId>{5C22544A-7EE6-4342-B048-85BDC9FD1C3A}</a:tableStyleId>
              </a:tblPr>
              <a:tblGrid>
                <a:gridCol w="1828800"/>
                <a:gridCol w="1828800"/>
                <a:gridCol w="1828800"/>
                <a:gridCol w="1828800"/>
                <a:gridCol w="1828800"/>
              </a:tblGrid>
              <a:tr h="608277">
                <a:tc>
                  <a:txBody>
                    <a:bodyPr/>
                    <a:lstStyle/>
                    <a:p>
                      <a:pPr rtl="1"/>
                      <a:r>
                        <a:rPr lang="fa-IR" sz="1600" dirty="0" smtClean="0">
                          <a:cs typeface="B Titr" panose="00000700000000000000" pitchFamily="2" charset="-78"/>
                        </a:rPr>
                        <a:t>آلودگی زدایی </a:t>
                      </a:r>
                      <a:r>
                        <a:rPr lang="fa-IR" sz="1600" dirty="0" smtClean="0">
                          <a:cs typeface="B Titr" panose="00000700000000000000" pitchFamily="2" charset="-78"/>
                        </a:rPr>
                        <a:t>محيط عمومی</a:t>
                      </a:r>
                      <a:endParaRPr lang="fa-IR" sz="1600" dirty="0">
                        <a:cs typeface="B Titr" panose="00000700000000000000" pitchFamily="2" charset="-78"/>
                      </a:endParaRPr>
                    </a:p>
                  </a:txBody>
                  <a:tcPr>
                    <a:solidFill>
                      <a:schemeClr val="accent2">
                        <a:lumMod val="75000"/>
                      </a:schemeClr>
                    </a:solidFill>
                  </a:tcPr>
                </a:tc>
                <a:tc>
                  <a:txBody>
                    <a:bodyPr/>
                    <a:lstStyle/>
                    <a:p>
                      <a:pPr rtl="1"/>
                      <a:r>
                        <a:rPr lang="fa-IR" sz="1600" b="0" i="0" u="none" strike="noStrike" baseline="0" dirty="0" smtClean="0">
                          <a:cs typeface="B Titr" panose="00000700000000000000" pitchFamily="2" charset="-78"/>
                        </a:rPr>
                        <a:t>محصول</a:t>
                      </a:r>
                      <a:endParaRPr lang="fa-IR" sz="1600" dirty="0">
                        <a:cs typeface="B Titr" panose="00000700000000000000" pitchFamily="2" charset="-78"/>
                      </a:endParaRPr>
                    </a:p>
                  </a:txBody>
                  <a:tcPr>
                    <a:solidFill>
                      <a:schemeClr val="accent2">
                        <a:lumMod val="75000"/>
                      </a:schemeClr>
                    </a:solidFill>
                  </a:tcPr>
                </a:tc>
                <a:tc>
                  <a:txBody>
                    <a:bodyPr/>
                    <a:lstStyle/>
                    <a:p>
                      <a:pPr rtl="1"/>
                      <a:r>
                        <a:rPr lang="fa-IR" sz="1600" b="0" i="0" u="none" strike="noStrike" baseline="0" dirty="0" smtClean="0">
                          <a:cs typeface="B Titr" panose="00000700000000000000" pitchFamily="2" charset="-78"/>
                        </a:rPr>
                        <a:t>محل استفاده</a:t>
                      </a:r>
                      <a:endParaRPr lang="fa-IR" sz="1600" dirty="0">
                        <a:cs typeface="B Titr" panose="00000700000000000000" pitchFamily="2" charset="-78"/>
                      </a:endParaRPr>
                    </a:p>
                  </a:txBody>
                  <a:tcPr>
                    <a:solidFill>
                      <a:schemeClr val="accent2">
                        <a:lumMod val="75000"/>
                      </a:schemeClr>
                    </a:solidFill>
                  </a:tcPr>
                </a:tc>
                <a:tc>
                  <a:txBody>
                    <a:bodyPr/>
                    <a:lstStyle/>
                    <a:p>
                      <a:pPr rtl="1"/>
                      <a:r>
                        <a:rPr lang="fa-IR" sz="1600" b="0" i="0" u="none" strike="noStrike" baseline="0" dirty="0" smtClean="0">
                          <a:cs typeface="B Titr" panose="00000700000000000000" pitchFamily="2" charset="-78"/>
                        </a:rPr>
                        <a:t>عرضه کننده</a:t>
                      </a:r>
                      <a:endParaRPr lang="fa-IR" sz="1600" dirty="0">
                        <a:cs typeface="B Titr" panose="00000700000000000000" pitchFamily="2" charset="-78"/>
                      </a:endParaRPr>
                    </a:p>
                  </a:txBody>
                  <a:tcPr>
                    <a:solidFill>
                      <a:schemeClr val="accent2">
                        <a:lumMod val="75000"/>
                      </a:schemeClr>
                    </a:solidFill>
                  </a:tcPr>
                </a:tc>
                <a:tc>
                  <a:txBody>
                    <a:bodyPr/>
                    <a:lstStyle/>
                    <a:p>
                      <a:pPr rtl="1"/>
                      <a:r>
                        <a:rPr lang="fa-IR" sz="1600" b="0" i="0" u="none" strike="noStrike" baseline="0" dirty="0" smtClean="0">
                          <a:cs typeface="B Titr" panose="00000700000000000000" pitchFamily="2" charset="-78"/>
                        </a:rPr>
                        <a:t>توضيحات</a:t>
                      </a:r>
                      <a:endParaRPr lang="fa-IR" sz="1600" dirty="0">
                        <a:cs typeface="B Titr" panose="00000700000000000000" pitchFamily="2" charset="-78"/>
                      </a:endParaRPr>
                    </a:p>
                  </a:txBody>
                  <a:tcPr>
                    <a:solidFill>
                      <a:schemeClr val="accent2">
                        <a:lumMod val="75000"/>
                      </a:schemeClr>
                    </a:solidFill>
                  </a:tcPr>
                </a:tc>
              </a:tr>
              <a:tr h="1952514">
                <a:tc>
                  <a:txBody>
                    <a:bodyPr/>
                    <a:lstStyle/>
                    <a:p>
                      <a:pPr algn="justLow"/>
                      <a:r>
                        <a:rPr lang="fa-IR" sz="1600" b="0" i="0" u="none" strike="noStrike" baseline="0" dirty="0" smtClean="0">
                          <a:solidFill>
                            <a:schemeClr val="tx1"/>
                          </a:solidFill>
                          <a:cs typeface="B Nazanin" panose="00000400000000000000" pitchFamily="2" charset="-78"/>
                        </a:rPr>
                        <a:t>آلودگی زدایی عمومی اجزای تجهيزات یا اشيای موجود در محيط</a:t>
                      </a:r>
                      <a:endParaRPr lang="fa-IR" sz="16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algn="justLow"/>
                      <a:r>
                        <a:rPr lang="fa-IR" sz="1600" b="0" i="0" u="none" strike="noStrike" baseline="0" dirty="0" smtClean="0">
                          <a:solidFill>
                            <a:schemeClr val="tx1"/>
                          </a:solidFill>
                          <a:cs typeface="B Nazanin" panose="00000400000000000000" pitchFamily="2" charset="-78"/>
                        </a:rPr>
                        <a:t>دترجنتهایی با مصارف عمومی، چه به صورت وایپ در تيوپهای بزرگ دترجنت مایع</a:t>
                      </a:r>
                      <a:endParaRPr lang="fa-IR" sz="16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algn="justLow"/>
                      <a:r>
                        <a:rPr lang="fa-IR" sz="1600" b="0" i="0" u="none" strike="noStrike" baseline="0" dirty="0" smtClean="0">
                          <a:solidFill>
                            <a:schemeClr val="tx1"/>
                          </a:solidFill>
                          <a:cs typeface="B Nazanin" panose="00000400000000000000" pitchFamily="2" charset="-78"/>
                        </a:rPr>
                        <a:t>تمام نواحی کلينيکی که استفاده از آب داغ و دترجنت، یا </a:t>
                      </a:r>
                      <a:r>
                        <a:rPr lang="en-US" sz="1600" b="0" i="0" u="none" strike="noStrike" baseline="0" dirty="0" err="1" smtClean="0">
                          <a:solidFill>
                            <a:schemeClr val="tx1"/>
                          </a:solidFill>
                          <a:latin typeface="Calibri"/>
                          <a:cs typeface="B Nazanin" panose="00000400000000000000" pitchFamily="2" charset="-78"/>
                        </a:rPr>
                        <a:t>Actichlor</a:t>
                      </a:r>
                      <a:r>
                        <a:rPr lang="en-US" sz="1600" b="0" i="0" u="none" strike="noStrike" baseline="0" dirty="0" smtClean="0">
                          <a:solidFill>
                            <a:schemeClr val="tx1"/>
                          </a:solidFill>
                          <a:latin typeface="Calibri"/>
                          <a:cs typeface="B Nazanin" panose="00000400000000000000" pitchFamily="2" charset="-78"/>
                        </a:rPr>
                        <a:t> Plus ، </a:t>
                      </a:r>
                      <a:r>
                        <a:rPr lang="fa-IR" sz="1600" b="0" i="0" u="none" strike="noStrike" baseline="0" dirty="0" smtClean="0">
                          <a:solidFill>
                            <a:schemeClr val="tx1"/>
                          </a:solidFill>
                          <a:latin typeface="Calibri"/>
                          <a:cs typeface="B Nazanin" panose="00000400000000000000" pitchFamily="2" charset="-78"/>
                        </a:rPr>
                        <a:t>عملی یا مناسب نيست</a:t>
                      </a:r>
                      <a:endParaRPr lang="fa-IR" sz="16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algn="ctr" rtl="1"/>
                      <a:r>
                        <a:rPr lang="fa-IR" sz="1600" b="0" i="0" u="none" strike="noStrike" baseline="0" dirty="0" smtClean="0">
                          <a:solidFill>
                            <a:schemeClr val="tx1"/>
                          </a:solidFill>
                          <a:cs typeface="B Nazanin" panose="00000400000000000000" pitchFamily="2" charset="-78"/>
                        </a:rPr>
                        <a:t>داروخانه</a:t>
                      </a:r>
                      <a:endParaRPr lang="fa-IR" sz="1600" dirty="0">
                        <a:solidFill>
                          <a:schemeClr val="tx1"/>
                        </a:solidFill>
                        <a:cs typeface="B Nazanin" panose="00000400000000000000" pitchFamily="2" charset="-78"/>
                      </a:endParaRPr>
                    </a:p>
                  </a:txBody>
                  <a:tcPr>
                    <a:solidFill>
                      <a:schemeClr val="accent2">
                        <a:lumMod val="20000"/>
                        <a:lumOff val="80000"/>
                      </a:schemeClr>
                    </a:solidFill>
                  </a:tcPr>
                </a:tc>
                <a:tc>
                  <a:txBody>
                    <a:bodyPr/>
                    <a:lstStyle/>
                    <a:p>
                      <a:pPr rtl="1"/>
                      <a:endParaRPr lang="fa-IR" sz="1600" dirty="0">
                        <a:cs typeface="B Nazanin" panose="00000400000000000000" pitchFamily="2" charset="-78"/>
                      </a:endParaRPr>
                    </a:p>
                  </a:txBody>
                  <a:tcPr>
                    <a:solidFill>
                      <a:schemeClr val="accent2">
                        <a:lumMod val="20000"/>
                        <a:lumOff val="80000"/>
                      </a:schemeClr>
                    </a:solidFill>
                  </a:tcPr>
                </a:tc>
              </a:tr>
              <a:tr h="2254325">
                <a:tc>
                  <a:txBody>
                    <a:bodyPr/>
                    <a:lstStyle/>
                    <a:p>
                      <a:pPr rtl="1"/>
                      <a:r>
                        <a:rPr lang="fa-IR" sz="1600" b="0" i="0" u="none" strike="noStrike" baseline="0" dirty="0" smtClean="0">
                          <a:cs typeface="B Nazanin" panose="00000400000000000000" pitchFamily="2" charset="-78"/>
                        </a:rPr>
                        <a:t>آلودگی زدایی سطوح سخت</a:t>
                      </a:r>
                      <a:endParaRPr lang="fa-IR" sz="16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600" b="0" i="0" u="none" strike="noStrike" baseline="0" dirty="0" smtClean="0">
                          <a:cs typeface="B Nazanin"/>
                        </a:rPr>
                        <a:t>اتانول ( 70 درصد)</a:t>
                      </a:r>
                      <a:r>
                        <a:rPr lang="fa-IR" sz="1600" b="0" i="0" u="none" strike="noStrike" baseline="0" dirty="0" smtClean="0">
                          <a:latin typeface="Sakkal Majalla"/>
                          <a:cs typeface="Sakkal Majalla"/>
                        </a:rPr>
                        <a:t>– </a:t>
                      </a:r>
                      <a:r>
                        <a:rPr lang="fa-IR" sz="1600" b="0" i="0" u="none" strike="noStrike" baseline="0" dirty="0" smtClean="0">
                          <a:latin typeface="Sakkal Majalla"/>
                          <a:cs typeface="B Nazanin"/>
                        </a:rPr>
                        <a:t>وایپ بزرگ </a:t>
                      </a:r>
                      <a:r>
                        <a:rPr lang="fa-IR" sz="1600" b="0" i="0" u="none" strike="noStrike" baseline="0" dirty="0" smtClean="0">
                          <a:cs typeface="B Nazanin"/>
                        </a:rPr>
                        <a:t>اشباع شده</a:t>
                      </a:r>
                      <a:endParaRPr lang="fa-IR" sz="16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600" b="0" i="0" u="none" strike="noStrike" baseline="0" dirty="0" smtClean="0">
                          <a:cs typeface="B Nazanin" panose="00000400000000000000" pitchFamily="2" charset="-78"/>
                        </a:rPr>
                        <a:t>تمام نواحی کلينيکی، برای از بين بردن ميکروارگانيسمهایی که می</a:t>
                      </a:r>
                      <a:r>
                        <a:rPr lang="fa-IR" sz="1600" b="0" i="0" u="none" strike="noStrike" baseline="0" dirty="0" smtClean="0">
                          <a:latin typeface="Calibri"/>
                          <a:cs typeface="B Nazanin" panose="00000400000000000000" pitchFamily="2" charset="-78"/>
                        </a:rPr>
                        <a:t> </a:t>
                      </a:r>
                      <a:r>
                        <a:rPr lang="fa-IR" sz="1600" b="0" i="0" u="none" strike="noStrike" baseline="0" dirty="0" smtClean="0">
                          <a:cs typeface="B Nazanin" panose="00000400000000000000" pitchFamily="2" charset="-78"/>
                        </a:rPr>
                        <a:t>توانند به عنوان مخزن عفونت متقابل ) </a:t>
                      </a:r>
                      <a:r>
                        <a:rPr lang="en-US" sz="1600" b="0" i="0" u="none" strike="noStrike" baseline="0" dirty="0" smtClean="0">
                          <a:latin typeface="Calibri"/>
                          <a:cs typeface="B Nazanin" panose="00000400000000000000" pitchFamily="2" charset="-78"/>
                        </a:rPr>
                        <a:t>cross-infection ( </a:t>
                      </a:r>
                      <a:r>
                        <a:rPr lang="fa-IR" sz="1600" b="0" i="0" u="none" strike="noStrike" baseline="0" dirty="0" smtClean="0">
                          <a:latin typeface="Calibri"/>
                          <a:cs typeface="B Nazanin" panose="00000400000000000000" pitchFamily="2" charset="-78"/>
                        </a:rPr>
                        <a:t>عمل</a:t>
                      </a:r>
                    </a:p>
                    <a:p>
                      <a:pPr algn="justLow"/>
                      <a:r>
                        <a:rPr lang="fa-IR" sz="1600" b="0" i="0" u="none" strike="noStrike" baseline="0" dirty="0" smtClean="0">
                          <a:cs typeface="B Nazanin" panose="00000400000000000000" pitchFamily="2" charset="-78"/>
                        </a:rPr>
                        <a:t>کنند.</a:t>
                      </a:r>
                      <a:endParaRPr lang="fa-IR" sz="1600" dirty="0">
                        <a:cs typeface="B Nazanin" panose="00000400000000000000" pitchFamily="2" charset="-78"/>
                      </a:endParaRPr>
                    </a:p>
                  </a:txBody>
                  <a:tcPr>
                    <a:solidFill>
                      <a:schemeClr val="accent2">
                        <a:lumMod val="20000"/>
                        <a:lumOff val="80000"/>
                      </a:schemeClr>
                    </a:solidFill>
                  </a:tcPr>
                </a:tc>
                <a:tc>
                  <a:txBody>
                    <a:bodyPr/>
                    <a:lstStyle/>
                    <a:p>
                      <a:pPr algn="ctr" rtl="1"/>
                      <a:r>
                        <a:rPr lang="fa-IR" sz="1600" b="0" i="0" u="none" strike="noStrike" baseline="0" dirty="0" smtClean="0">
                          <a:cs typeface="B Nazanin" panose="00000400000000000000" pitchFamily="2" charset="-78"/>
                        </a:rPr>
                        <a:t>داروخانه</a:t>
                      </a:r>
                      <a:endParaRPr lang="fa-IR" sz="1600" dirty="0">
                        <a:cs typeface="B Nazanin" panose="00000400000000000000" pitchFamily="2" charset="-78"/>
                      </a:endParaRPr>
                    </a:p>
                  </a:txBody>
                  <a:tcPr>
                    <a:solidFill>
                      <a:schemeClr val="accent2">
                        <a:lumMod val="20000"/>
                        <a:lumOff val="80000"/>
                      </a:schemeClr>
                    </a:solidFill>
                  </a:tcPr>
                </a:tc>
                <a:tc>
                  <a:txBody>
                    <a:bodyPr/>
                    <a:lstStyle/>
                    <a:p>
                      <a:pPr rtl="1"/>
                      <a:endParaRPr lang="fa-IR" sz="1600" dirty="0">
                        <a:cs typeface="B Nazanin" panose="00000400000000000000" pitchFamily="2" charset="-78"/>
                      </a:endParaRPr>
                    </a:p>
                  </a:txBody>
                  <a:tcPr>
                    <a:solidFill>
                      <a:schemeClr val="accent2">
                        <a:lumMod val="20000"/>
                        <a:lumOff val="80000"/>
                      </a:schemeClr>
                    </a:solidFill>
                  </a:tcPr>
                </a:tc>
              </a:tr>
              <a:tr h="2042885">
                <a:tc>
                  <a:txBody>
                    <a:bodyPr/>
                    <a:lstStyle/>
                    <a:p>
                      <a:pPr algn="justLow"/>
                      <a:r>
                        <a:rPr lang="fa-IR" sz="1600" b="0" i="0" u="none" strike="noStrike" baseline="0" dirty="0" smtClean="0">
                          <a:cs typeface="B Nazanin" panose="00000400000000000000" pitchFamily="2" charset="-78"/>
                        </a:rPr>
                        <a:t>پاکسازی و ضدعفونی عمومی توالتها و وسایل بهداشتی عمومی</a:t>
                      </a:r>
                      <a:endParaRPr lang="fa-IR" sz="16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600" b="0" i="0" u="none" strike="noStrike" baseline="0" dirty="0" smtClean="0">
                          <a:cs typeface="B Nazanin" panose="00000400000000000000" pitchFamily="2" charset="-78"/>
                        </a:rPr>
                        <a:t>پودر سفيد کننده  با قدرت نرمال </a:t>
                      </a:r>
                    </a:p>
                    <a:p>
                      <a:pPr algn="justLow"/>
                      <a:r>
                        <a:rPr lang="fa-IR" sz="1600" b="0" i="0" u="none" strike="noStrike" baseline="0" dirty="0" smtClean="0">
                          <a:cs typeface="B Nazanin" panose="00000400000000000000" pitchFamily="2" charset="-78"/>
                        </a:rPr>
                        <a:t>سدیم دی ایزوسيانوریت ( </a:t>
                      </a:r>
                      <a:r>
                        <a:rPr lang="en-US" sz="1600" b="0" i="0" u="none" strike="noStrike" baseline="0" dirty="0" err="1" smtClean="0">
                          <a:latin typeface="Calibri"/>
                          <a:cs typeface="B Nazanin" panose="00000400000000000000" pitchFamily="2" charset="-78"/>
                        </a:rPr>
                        <a:t>NaDCC</a:t>
                      </a:r>
                      <a:r>
                        <a:rPr lang="fa-IR" sz="1600" b="0" i="0" u="none" strike="noStrike" baseline="0" dirty="0" smtClean="0">
                          <a:latin typeface="Calibri"/>
                          <a:cs typeface="B Nazanin" panose="00000400000000000000" pitchFamily="2" charset="-78"/>
                        </a:rPr>
                        <a:t> </a:t>
                      </a:r>
                      <a:r>
                        <a:rPr lang="fa-IR" sz="1600" b="0" i="0" u="none" strike="noStrike" baseline="0" dirty="0" smtClean="0">
                          <a:cs typeface="B Nazanin" panose="00000400000000000000" pitchFamily="2" charset="-78"/>
                        </a:rPr>
                        <a:t>= سفيدکننده)+ قرصهای دترجنت برای حل کردن در آب</a:t>
                      </a:r>
                      <a:endParaRPr lang="fa-IR" sz="16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600" b="0" i="0" u="none" strike="noStrike" baseline="0" dirty="0" smtClean="0">
                          <a:cs typeface="B Nazanin" panose="00000400000000000000" pitchFamily="2" charset="-78"/>
                        </a:rPr>
                        <a:t>تمام نواحی کلينيکی، برای پاک کردن سطوح و از بين بردن ميکروارگانيسمهایی که میتوانند باعث عفونت متقابل (</a:t>
                      </a:r>
                      <a:r>
                        <a:rPr lang="en-US" sz="1600" b="0" i="0" u="none" strike="noStrike" baseline="0" dirty="0" smtClean="0">
                          <a:latin typeface="Calibri"/>
                          <a:cs typeface="B Nazanin" panose="00000400000000000000" pitchFamily="2" charset="-78"/>
                        </a:rPr>
                        <a:t>Cross infection )</a:t>
                      </a:r>
                      <a:endParaRPr lang="fa-IR" sz="1600" dirty="0">
                        <a:cs typeface="B Nazanin" panose="00000400000000000000" pitchFamily="2" charset="-78"/>
                      </a:endParaRPr>
                    </a:p>
                  </a:txBody>
                  <a:tcPr>
                    <a:solidFill>
                      <a:schemeClr val="accent2">
                        <a:lumMod val="20000"/>
                        <a:lumOff val="80000"/>
                      </a:schemeClr>
                    </a:solidFill>
                  </a:tcPr>
                </a:tc>
                <a:tc>
                  <a:txBody>
                    <a:bodyPr/>
                    <a:lstStyle/>
                    <a:p>
                      <a:pPr algn="ctr" rtl="1"/>
                      <a:r>
                        <a:rPr lang="fa-IR" sz="1600" b="0" i="0" u="none" strike="noStrike" baseline="0" dirty="0" smtClean="0">
                          <a:cs typeface="B Nazanin" panose="00000400000000000000" pitchFamily="2" charset="-78"/>
                        </a:rPr>
                        <a:t>داروخانه</a:t>
                      </a:r>
                      <a:endParaRPr lang="fa-IR" sz="1600" dirty="0">
                        <a:cs typeface="B Nazanin" panose="00000400000000000000" pitchFamily="2" charset="-78"/>
                      </a:endParaRPr>
                    </a:p>
                  </a:txBody>
                  <a:tcPr>
                    <a:solidFill>
                      <a:schemeClr val="accent2">
                        <a:lumMod val="20000"/>
                        <a:lumOff val="80000"/>
                      </a:schemeClr>
                    </a:solidFill>
                  </a:tcPr>
                </a:tc>
                <a:tc>
                  <a:txBody>
                    <a:bodyPr/>
                    <a:lstStyle/>
                    <a:p>
                      <a:pPr algn="justLow"/>
                      <a:r>
                        <a:rPr lang="fa-IR" sz="1600" b="0" i="0" u="none" strike="noStrike" baseline="0" dirty="0" smtClean="0">
                          <a:cs typeface="B Nazanin" panose="00000400000000000000" pitchFamily="2" charset="-78"/>
                        </a:rPr>
                        <a:t>* غلظت نهایی باید 1000 بخش در ميليون باشد</a:t>
                      </a:r>
                    </a:p>
                    <a:p>
                      <a:pPr algn="justLow"/>
                      <a:r>
                        <a:rPr lang="fa-IR" sz="1600" b="0" i="0" u="none" strike="noStrike" baseline="0" dirty="0" smtClean="0">
                          <a:cs typeface="B Nazanin" panose="00000400000000000000" pitchFamily="2" charset="-78"/>
                        </a:rPr>
                        <a:t>کارکنان باید هنگام استفاده از این محلولها برای محافظت از خود از روپوش و دستکش استفاده نمایند</a:t>
                      </a:r>
                      <a:endParaRPr lang="fa-IR" sz="1600" dirty="0">
                        <a:cs typeface="B Nazanin" panose="00000400000000000000" pitchFamily="2" charset="-78"/>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2800099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5799694"/>
              </p:ext>
            </p:extLst>
          </p:nvPr>
        </p:nvGraphicFramePr>
        <p:xfrm>
          <a:off x="23410" y="1"/>
          <a:ext cx="9120590" cy="4732430"/>
        </p:xfrm>
        <a:graphic>
          <a:graphicData uri="http://schemas.openxmlformats.org/drawingml/2006/table">
            <a:tbl>
              <a:tblPr rtl="1" firstRow="1" bandRow="1">
                <a:tableStyleId>{5C22544A-7EE6-4342-B048-85BDC9FD1C3A}</a:tableStyleId>
              </a:tblPr>
              <a:tblGrid>
                <a:gridCol w="1824118"/>
                <a:gridCol w="1824118"/>
                <a:gridCol w="1824118"/>
                <a:gridCol w="1824118"/>
                <a:gridCol w="1824118"/>
              </a:tblGrid>
              <a:tr h="571833">
                <a:tc>
                  <a:txBody>
                    <a:bodyPr/>
                    <a:lstStyle/>
                    <a:p>
                      <a:pPr algn="ctr"/>
                      <a:r>
                        <a:rPr lang="fa-IR" sz="1600" b="0" i="0" u="none" strike="noStrike" baseline="0" dirty="0" smtClean="0">
                          <a:solidFill>
                            <a:schemeClr val="bg1"/>
                          </a:solidFill>
                          <a:cs typeface="B Titr" panose="00000700000000000000" pitchFamily="2" charset="-78"/>
                        </a:rPr>
                        <a:t>آلودگی </a:t>
                      </a:r>
                      <a:r>
                        <a:rPr lang="fa-IR" sz="1600" b="0" i="0" u="none" strike="noStrike" baseline="0" dirty="0" smtClean="0">
                          <a:solidFill>
                            <a:schemeClr val="bg1"/>
                          </a:solidFill>
                          <a:cs typeface="B Titr" panose="00000700000000000000" pitchFamily="2" charset="-78"/>
                        </a:rPr>
                        <a:t>زدایی محیط عمومی</a:t>
                      </a:r>
                      <a:endParaRPr lang="fa-IR" sz="1600" b="0" i="0" u="none" strike="noStrike" baseline="0" dirty="0" smtClean="0">
                        <a:solidFill>
                          <a:schemeClr val="bg1"/>
                        </a:solidFill>
                        <a:cs typeface="B Titr" panose="00000700000000000000" pitchFamily="2" charset="-78"/>
                      </a:endParaRP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محصول</a:t>
                      </a: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محل استفاده</a:t>
                      </a: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عرضه کننده</a:t>
                      </a: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توضيحات</a:t>
                      </a:r>
                      <a:endParaRPr lang="fa-IR" sz="1600" dirty="0">
                        <a:solidFill>
                          <a:schemeClr val="bg1"/>
                        </a:solidFill>
                        <a:cs typeface="B Titr" panose="00000700000000000000" pitchFamily="2" charset="-78"/>
                      </a:endParaRPr>
                    </a:p>
                  </a:txBody>
                  <a:tcPr>
                    <a:solidFill>
                      <a:schemeClr val="accent2">
                        <a:lumMod val="75000"/>
                      </a:schemeClr>
                    </a:solidFill>
                  </a:tcPr>
                </a:tc>
              </a:tr>
              <a:tr h="4153310">
                <a:tc>
                  <a:txBody>
                    <a:bodyPr/>
                    <a:lstStyle/>
                    <a:p>
                      <a:pPr algn="justLow"/>
                      <a:r>
                        <a:rPr lang="fa-IR" sz="1600" b="0" i="0" u="none" strike="noStrike" baseline="0" dirty="0" smtClean="0">
                          <a:solidFill>
                            <a:schemeClr val="tx2"/>
                          </a:solidFill>
                          <a:cs typeface="B Nazanin"/>
                        </a:rPr>
                        <a:t>آلودگی زدایی خون ریخته شده در</a:t>
                      </a:r>
                    </a:p>
                    <a:p>
                      <a:pPr algn="justLow"/>
                      <a:r>
                        <a:rPr lang="fa-IR" sz="1600" b="0" i="0" u="none" strike="noStrike" baseline="0" dirty="0" smtClean="0">
                          <a:solidFill>
                            <a:schemeClr val="tx2"/>
                          </a:solidFill>
                          <a:cs typeface="B Nazanin"/>
                        </a:rPr>
                        <a:t>محيط</a:t>
                      </a:r>
                      <a:endParaRPr lang="fa-IR" sz="1600" dirty="0">
                        <a:solidFill>
                          <a:schemeClr val="tx2"/>
                        </a:solidFill>
                      </a:endParaRPr>
                    </a:p>
                  </a:txBody>
                  <a:tcPr>
                    <a:solidFill>
                      <a:schemeClr val="accent2">
                        <a:lumMod val="20000"/>
                        <a:lumOff val="80000"/>
                      </a:schemeClr>
                    </a:solidFill>
                  </a:tcPr>
                </a:tc>
                <a:tc>
                  <a:txBody>
                    <a:bodyPr/>
                    <a:lstStyle/>
                    <a:p>
                      <a:pPr algn="justLow"/>
                      <a:r>
                        <a:rPr lang="fa-IR" sz="1600" b="0" i="0" u="none" strike="noStrike" baseline="0" dirty="0" smtClean="0">
                          <a:solidFill>
                            <a:schemeClr val="tx2"/>
                          </a:solidFill>
                          <a:cs typeface="B Nazanin"/>
                        </a:rPr>
                        <a:t>پودر سدیم دی ایزوسيانوریت ) </a:t>
                      </a:r>
                      <a:r>
                        <a:rPr lang="en-US" sz="1600" b="0" i="0" u="none" strike="noStrike" baseline="0" dirty="0" err="1" smtClean="0">
                          <a:solidFill>
                            <a:schemeClr val="tx2"/>
                          </a:solidFill>
                          <a:latin typeface="Calibri"/>
                          <a:cs typeface="B Nazanin"/>
                        </a:rPr>
                        <a:t>NaDCC</a:t>
                      </a:r>
                      <a:r>
                        <a:rPr lang="fa-IR" sz="1600" b="0" i="0" u="none" strike="noStrike" baseline="0" dirty="0" smtClean="0">
                          <a:solidFill>
                            <a:schemeClr val="tx2"/>
                          </a:solidFill>
                          <a:latin typeface="Calibri"/>
                          <a:cs typeface="B Nazanin"/>
                        </a:rPr>
                        <a:t> </a:t>
                      </a:r>
                      <a:r>
                        <a:rPr lang="fa-IR" sz="1600" b="0" i="0" u="none" strike="noStrike" baseline="0" dirty="0" smtClean="0">
                          <a:solidFill>
                            <a:schemeClr val="tx2"/>
                          </a:solidFill>
                          <a:cs typeface="B Nazanin"/>
                        </a:rPr>
                        <a:t>= سفيد کننده( + قرصهای دترجنت برای حل کردن در آبدر سفيد کننده</a:t>
                      </a:r>
                      <a:endParaRPr lang="fa-IR" sz="1600" dirty="0">
                        <a:solidFill>
                          <a:schemeClr val="tx2"/>
                        </a:solidFill>
                      </a:endParaRPr>
                    </a:p>
                  </a:txBody>
                  <a:tcPr>
                    <a:solidFill>
                      <a:schemeClr val="accent2">
                        <a:lumMod val="20000"/>
                        <a:lumOff val="80000"/>
                      </a:schemeClr>
                    </a:solidFill>
                  </a:tcPr>
                </a:tc>
                <a:tc>
                  <a:txBody>
                    <a:bodyPr/>
                    <a:lstStyle/>
                    <a:p>
                      <a:pPr algn="justLow"/>
                      <a:r>
                        <a:rPr lang="fa-IR" sz="1600" b="0" i="0" u="none" strike="noStrike" baseline="0" dirty="0" smtClean="0">
                          <a:solidFill>
                            <a:schemeClr val="tx2"/>
                          </a:solidFill>
                          <a:cs typeface="B Nazanin"/>
                        </a:rPr>
                        <a:t>تمام نواحی کلينيکی، برای پاک کردن سطوح آلوده به خون و از بين بردن ميکروارگانيسمها شامل ویروسهای خونی که ممکن است باعث عفونت متقابل شوند.ل </a:t>
                      </a:r>
                      <a:endParaRPr lang="fa-IR" sz="1600" dirty="0">
                        <a:solidFill>
                          <a:schemeClr val="tx2"/>
                        </a:solidFill>
                      </a:endParaRPr>
                    </a:p>
                  </a:txBody>
                  <a:tcPr>
                    <a:solidFill>
                      <a:schemeClr val="accent2">
                        <a:lumMod val="20000"/>
                        <a:lumOff val="80000"/>
                      </a:schemeClr>
                    </a:solidFill>
                  </a:tcPr>
                </a:tc>
                <a:tc>
                  <a:txBody>
                    <a:bodyPr/>
                    <a:lstStyle/>
                    <a:p>
                      <a:pPr algn="ctr" rtl="1"/>
                      <a:r>
                        <a:rPr lang="fa-IR" sz="1600" b="0" i="0" u="none" strike="noStrike" baseline="0" dirty="0" smtClean="0">
                          <a:solidFill>
                            <a:schemeClr val="tx2"/>
                          </a:solidFill>
                          <a:cs typeface="B Nazanin"/>
                        </a:rPr>
                        <a:t>داروخانه</a:t>
                      </a:r>
                      <a:endParaRPr lang="fa-IR" sz="1600" dirty="0">
                        <a:solidFill>
                          <a:schemeClr val="tx2"/>
                        </a:solidFill>
                      </a:endParaRPr>
                    </a:p>
                  </a:txBody>
                  <a:tcPr>
                    <a:solidFill>
                      <a:schemeClr val="accent2">
                        <a:lumMod val="20000"/>
                        <a:lumOff val="80000"/>
                      </a:schemeClr>
                    </a:solidFill>
                  </a:tcPr>
                </a:tc>
                <a:tc>
                  <a:txBody>
                    <a:bodyPr/>
                    <a:lstStyle/>
                    <a:p>
                      <a:pPr algn="justLow"/>
                      <a:r>
                        <a:rPr lang="fa-IR" sz="1600" b="0" i="0" u="none" strike="noStrike" baseline="0" dirty="0" smtClean="0">
                          <a:solidFill>
                            <a:schemeClr val="tx2"/>
                          </a:solidFill>
                          <a:cs typeface="B Nazanin"/>
                        </a:rPr>
                        <a:t>با استفاده از </a:t>
                      </a:r>
                      <a:r>
                        <a:rPr lang="en-US" sz="1600" b="0" i="0" u="none" strike="noStrike" baseline="0" dirty="0" smtClean="0">
                          <a:solidFill>
                            <a:schemeClr val="tx2"/>
                          </a:solidFill>
                          <a:latin typeface="Calibri"/>
                          <a:cs typeface="B Nazanin"/>
                        </a:rPr>
                        <a:t>PPE ، </a:t>
                      </a:r>
                      <a:r>
                        <a:rPr lang="fa-IR" sz="1600" b="0" i="0" u="none" strike="noStrike" baseline="0" dirty="0" smtClean="0">
                          <a:solidFill>
                            <a:schemeClr val="tx2"/>
                          </a:solidFill>
                          <a:latin typeface="Calibri"/>
                          <a:cs typeface="B Nazanin"/>
                        </a:rPr>
                        <a:t>و محصولات </a:t>
                      </a:r>
                      <a:r>
                        <a:rPr lang="fa-IR" sz="1600" b="0" i="0" u="none" strike="noStrike" baseline="0" dirty="0" smtClean="0">
                          <a:solidFill>
                            <a:schemeClr val="tx2"/>
                          </a:solidFill>
                          <a:cs typeface="B Nazanin"/>
                        </a:rPr>
                        <a:t>کاغذی یک بار مصرف، در ميزان فراوانی از مایع غوطه ور نمایيد و در کيسه های </a:t>
                      </a:r>
                      <a:r>
                        <a:rPr lang="en-US" sz="1600" b="0" i="0" u="none" strike="noStrike" baseline="0" dirty="0" smtClean="0">
                          <a:solidFill>
                            <a:schemeClr val="tx2"/>
                          </a:solidFill>
                          <a:latin typeface="Calibri"/>
                          <a:cs typeface="B Nazanin"/>
                        </a:rPr>
                        <a:t>Tiger </a:t>
                      </a:r>
                      <a:r>
                        <a:rPr lang="fa-IR" sz="1600" b="0" i="0" u="none" strike="noStrike" baseline="0" dirty="0" smtClean="0">
                          <a:solidFill>
                            <a:schemeClr val="tx2"/>
                          </a:solidFill>
                          <a:latin typeface="Calibri"/>
                          <a:cs typeface="B Nazanin"/>
                        </a:rPr>
                        <a:t>گذاشته و دور</a:t>
                      </a:r>
                      <a:r>
                        <a:rPr lang="fa-IR" sz="1600" b="0" i="0" u="none" strike="noStrike" baseline="0" dirty="0" smtClean="0">
                          <a:solidFill>
                            <a:schemeClr val="tx2"/>
                          </a:solidFill>
                          <a:cs typeface="B Nazanin"/>
                        </a:rPr>
                        <a:t>بيندازید. ناحيه را به طور کامل با استفاده از ( </a:t>
                      </a:r>
                      <a:r>
                        <a:rPr lang="en-US" sz="1600" b="0" i="0" u="none" strike="noStrike" baseline="0" dirty="0" err="1" smtClean="0">
                          <a:solidFill>
                            <a:schemeClr val="tx2"/>
                          </a:solidFill>
                          <a:latin typeface="Calibri"/>
                          <a:cs typeface="B Nazanin"/>
                        </a:rPr>
                        <a:t>NaDCC</a:t>
                      </a:r>
                      <a:r>
                        <a:rPr lang="en-US" sz="1600" b="0" i="0" u="none" strike="noStrike" baseline="0" dirty="0" smtClean="0">
                          <a:solidFill>
                            <a:schemeClr val="tx2"/>
                          </a:solidFill>
                          <a:latin typeface="Calibri"/>
                          <a:cs typeface="B Nazanin"/>
                        </a:rPr>
                        <a:t> = </a:t>
                      </a:r>
                      <a:r>
                        <a:rPr lang="fa-IR" sz="1600" b="0" i="0" u="none" strike="noStrike" baseline="0" dirty="0" smtClean="0">
                          <a:solidFill>
                            <a:schemeClr val="tx2"/>
                          </a:solidFill>
                          <a:latin typeface="Calibri"/>
                          <a:cs typeface="B Nazanin"/>
                        </a:rPr>
                        <a:t>سفيد </a:t>
                      </a:r>
                      <a:r>
                        <a:rPr lang="fa-IR" sz="1600" b="0" i="0" u="none" strike="noStrike" baseline="0" dirty="0" smtClean="0">
                          <a:solidFill>
                            <a:schemeClr val="tx2"/>
                          </a:solidFill>
                          <a:cs typeface="B Nazanin"/>
                        </a:rPr>
                        <a:t>کننده) ضدعفونی کنيد. </a:t>
                      </a:r>
                    </a:p>
                    <a:p>
                      <a:pPr algn="justLow"/>
                      <a:r>
                        <a:rPr lang="fa-IR" sz="1600" b="0" i="0" u="none" strike="noStrike" baseline="0" dirty="0" smtClean="0">
                          <a:solidFill>
                            <a:schemeClr val="tx2"/>
                          </a:solidFill>
                          <a:cs typeface="B Nazanin"/>
                        </a:rPr>
                        <a:t>کارکنان بایستی هنگام استفاده از این محلولها برای محافظت از خود روپوش و دستکش بپوشند.</a:t>
                      </a:r>
                      <a:r>
                        <a:rPr lang="fa-IR" sz="1600" b="0" i="0" u="none" strike="noStrike" baseline="0" dirty="0" smtClean="0">
                          <a:solidFill>
                            <a:schemeClr val="tx2"/>
                          </a:solidFill>
                          <a:latin typeface="Calibri"/>
                          <a:cs typeface="B Nazanin"/>
                        </a:rPr>
                        <a:t> </a:t>
                      </a:r>
                      <a:endParaRPr lang="fa-IR" sz="1600" dirty="0">
                        <a:solidFill>
                          <a:schemeClr val="tx2"/>
                        </a:solidFill>
                      </a:endParaRPr>
                    </a:p>
                  </a:txBody>
                  <a:tcPr>
                    <a:solidFill>
                      <a:schemeClr val="accent2">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41698477"/>
              </p:ext>
            </p:extLst>
          </p:nvPr>
        </p:nvGraphicFramePr>
        <p:xfrm>
          <a:off x="-1" y="4250001"/>
          <a:ext cx="9144001" cy="3096345"/>
        </p:xfrm>
        <a:graphic>
          <a:graphicData uri="http://schemas.openxmlformats.org/drawingml/2006/table">
            <a:tbl>
              <a:tblPr rtl="1" firstRow="1" bandRow="1">
                <a:tableStyleId>{5C22544A-7EE6-4342-B048-85BDC9FD1C3A}</a:tableStyleId>
              </a:tblPr>
              <a:tblGrid>
                <a:gridCol w="1816638"/>
                <a:gridCol w="1811150"/>
                <a:gridCol w="1836908"/>
                <a:gridCol w="1826378"/>
                <a:gridCol w="1852927"/>
              </a:tblGrid>
              <a:tr h="504057">
                <a:tc>
                  <a:txBody>
                    <a:bodyPr/>
                    <a:lstStyle/>
                    <a:p>
                      <a:pPr algn="ctr"/>
                      <a:r>
                        <a:rPr lang="fa-IR" sz="1600" b="0" i="0" u="none" strike="noStrike" baseline="0" dirty="0" smtClean="0">
                          <a:solidFill>
                            <a:schemeClr val="bg1"/>
                          </a:solidFill>
                          <a:cs typeface="B Titr" panose="00000700000000000000" pitchFamily="2" charset="-78"/>
                        </a:rPr>
                        <a:t>آلودگی زدایی تجهيزات (کلينيکی)</a:t>
                      </a: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محصول</a:t>
                      </a: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محل استفاده</a:t>
                      </a: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عرضه کننده</a:t>
                      </a:r>
                    </a:p>
                  </a:txBody>
                  <a:tcPr>
                    <a:solidFill>
                      <a:schemeClr val="accent2">
                        <a:lumMod val="75000"/>
                      </a:schemeClr>
                    </a:solidFill>
                  </a:tcPr>
                </a:tc>
                <a:tc>
                  <a:txBody>
                    <a:bodyPr/>
                    <a:lstStyle/>
                    <a:p>
                      <a:pPr algn="ctr"/>
                      <a:r>
                        <a:rPr lang="fa-IR" sz="1600" b="0" i="0" u="none" strike="noStrike" baseline="0" dirty="0" smtClean="0">
                          <a:solidFill>
                            <a:schemeClr val="bg1"/>
                          </a:solidFill>
                          <a:cs typeface="B Titr" panose="00000700000000000000" pitchFamily="2" charset="-78"/>
                        </a:rPr>
                        <a:t>توضيحات</a:t>
                      </a:r>
                      <a:endParaRPr lang="fa-IR" sz="1600" dirty="0">
                        <a:solidFill>
                          <a:schemeClr val="bg1"/>
                        </a:solidFill>
                        <a:cs typeface="B Titr" panose="00000700000000000000" pitchFamily="2" charset="-78"/>
                      </a:endParaRPr>
                    </a:p>
                  </a:txBody>
                  <a:tcPr>
                    <a:solidFill>
                      <a:schemeClr val="accent2">
                        <a:lumMod val="75000"/>
                      </a:schemeClr>
                    </a:solidFill>
                  </a:tcPr>
                </a:tc>
              </a:tr>
              <a:tr h="2517225">
                <a:tc>
                  <a:txBody>
                    <a:bodyPr/>
                    <a:lstStyle/>
                    <a:p>
                      <a:pPr algn="justLow"/>
                      <a:r>
                        <a:rPr lang="fa-IR" sz="1600" b="0" i="0" u="none" strike="noStrike" baseline="0" dirty="0" smtClean="0">
                          <a:cs typeface="B Nazanin"/>
                        </a:rPr>
                        <a:t>آلودگی زدایی تجهيزی که توسط ضدعفونی کنندههای مایع آسيب</a:t>
                      </a:r>
                    </a:p>
                    <a:p>
                      <a:pPr algn="justLow"/>
                      <a:r>
                        <a:rPr lang="fa-IR" sz="1600" b="0" i="0" u="none" strike="noStrike" baseline="0" dirty="0" smtClean="0">
                          <a:cs typeface="B Nazanin"/>
                        </a:rPr>
                        <a:t>دیده باشند</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اتانول 70 درصد، برای کاربردهایی که از دستمال استفاده میشود = الکل</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تنها کاربران </a:t>
                      </a:r>
                      <a:r>
                        <a:rPr lang="fa-IR" sz="1600" b="0" i="0" u="none" strike="noStrike" baseline="0" smtClean="0">
                          <a:cs typeface="B Nazanin"/>
                        </a:rPr>
                        <a:t>مجاز (مثلا ثبت شده در داروخانه)</a:t>
                      </a:r>
                      <a:endParaRPr lang="fa-IR" sz="1600" dirty="0"/>
                    </a:p>
                  </a:txBody>
                  <a:tcPr>
                    <a:solidFill>
                      <a:schemeClr val="accent2">
                        <a:lumMod val="20000"/>
                        <a:lumOff val="80000"/>
                      </a:schemeClr>
                    </a:solidFill>
                  </a:tcPr>
                </a:tc>
                <a:tc>
                  <a:txBody>
                    <a:bodyPr/>
                    <a:lstStyle/>
                    <a:p>
                      <a:pPr algn="ctr" rtl="1"/>
                      <a:r>
                        <a:rPr lang="fa-IR" sz="1600" b="0" i="0" u="none" strike="noStrike" baseline="0" dirty="0" smtClean="0">
                          <a:cs typeface="B Nazanin"/>
                        </a:rPr>
                        <a:t>داروخانه</a:t>
                      </a:r>
                      <a:endParaRPr lang="fa-IR" sz="1600" dirty="0"/>
                    </a:p>
                  </a:txBody>
                  <a:tcPr>
                    <a:solidFill>
                      <a:schemeClr val="accent2">
                        <a:lumMod val="20000"/>
                        <a:lumOff val="80000"/>
                      </a:schemeClr>
                    </a:solidFill>
                  </a:tcPr>
                </a:tc>
                <a:tc>
                  <a:txBody>
                    <a:bodyPr/>
                    <a:lstStyle/>
                    <a:p>
                      <a:pPr algn="justLow"/>
                      <a:r>
                        <a:rPr lang="fa-IR" sz="1600" b="0" i="0" u="none" strike="noStrike" baseline="0" dirty="0" smtClean="0">
                          <a:cs typeface="B Nazanin"/>
                        </a:rPr>
                        <a:t>* اسپری ها نباید استفاده شوند،  چراکه این حالت میتواند خطرتنفسی ایجاد کند.</a:t>
                      </a:r>
                    </a:p>
                    <a:p>
                      <a:pPr algn="justLow"/>
                      <a:r>
                        <a:rPr lang="fa-IR" sz="1600" b="0" i="0" u="none" strike="noStrike" baseline="0" dirty="0" smtClean="0">
                          <a:cs typeface="B Nazanin"/>
                        </a:rPr>
                        <a:t>تمام کاربردهای جدید مورد نظر باید به کنترل عفونت و ایمنی و سلامت به منظور تصویب ارجاع داده شود</a:t>
                      </a:r>
                      <a:endParaRPr lang="fa-IR" sz="1600" dirty="0"/>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97908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accent2">
              <a:lumMod val="40000"/>
              <a:lumOff val="60000"/>
            </a:schemeClr>
          </a:solidFill>
        </p:spPr>
        <p:txBody>
          <a:bodyPr>
            <a:normAutofit/>
          </a:bodyPr>
          <a:lstStyle/>
          <a:p>
            <a:pPr algn="r"/>
            <a:r>
              <a:rPr lang="fa-IR" sz="2400" b="0" i="0" u="none" strike="noStrike" baseline="0" dirty="0" smtClean="0">
                <a:cs typeface="B Nazanin" panose="00000400000000000000" pitchFamily="2" charset="-78"/>
              </a:rPr>
              <a:t>الف- ضد عفونی کننده های بهداشتی دست</a:t>
            </a:r>
            <a:br>
              <a:rPr lang="fa-IR" sz="2400" b="0" i="0" u="none" strike="noStrike" baseline="0" dirty="0" smtClean="0">
                <a:cs typeface="B Nazanin" panose="00000400000000000000" pitchFamily="2" charset="-78"/>
              </a:rPr>
            </a:br>
            <a:r>
              <a:rPr lang="fa-IR" sz="2400" b="0" i="0" u="none" strike="noStrike" baseline="0" dirty="0" smtClean="0">
                <a:cs typeface="B Nazanin" panose="00000400000000000000" pitchFamily="2" charset="-78"/>
              </a:rPr>
              <a:t>ب- ضد عفونی کننده های الکلی جهت اسکراب دست قبل از عمل جراحی </a:t>
            </a:r>
            <a:br>
              <a:rPr lang="fa-IR" sz="2400" b="0" i="0" u="none" strike="noStrike" baseline="0" dirty="0" smtClean="0">
                <a:cs typeface="B Nazanin" panose="00000400000000000000" pitchFamily="2" charset="-78"/>
              </a:rPr>
            </a:br>
            <a:r>
              <a:rPr lang="fa-IR" sz="2400" b="0" i="0" u="none" strike="noStrike" baseline="0" dirty="0" smtClean="0">
                <a:cs typeface="B Nazanin" panose="00000400000000000000" pitchFamily="2" charset="-78"/>
              </a:rPr>
              <a:t>ج- ضد عفونی کننده های غير الکلی جهت اسکراب دست قبل از عمل جراحی</a:t>
            </a:r>
            <a:br>
              <a:rPr lang="fa-IR" sz="2400" b="0" i="0" u="none" strike="noStrike" baseline="0" dirty="0" smtClean="0">
                <a:cs typeface="B Nazanin" panose="00000400000000000000" pitchFamily="2" charset="-78"/>
              </a:rPr>
            </a:br>
            <a:r>
              <a:rPr lang="fa-IR" sz="2400" b="0" i="0" u="none" strike="noStrike" baseline="0" dirty="0" smtClean="0">
                <a:cs typeface="B Nazanin" panose="00000400000000000000" pitchFamily="2" charset="-78"/>
              </a:rPr>
              <a:t>د- ضد عفونی کننده های پوست قبل از عمل جراحی</a:t>
            </a:r>
            <a:br>
              <a:rPr lang="fa-IR" sz="2400" b="0" i="0" u="none" strike="noStrike" baseline="0" dirty="0" smtClean="0">
                <a:cs typeface="B Nazanin" panose="00000400000000000000" pitchFamily="2" charset="-78"/>
              </a:rPr>
            </a:br>
            <a:r>
              <a:rPr lang="fa-IR" sz="2400" b="0" i="0" u="none" strike="noStrike" baseline="0" dirty="0" smtClean="0">
                <a:cs typeface="B Nazanin" panose="00000400000000000000" pitchFamily="2" charset="-78"/>
              </a:rPr>
              <a:t>ه- ضد عفونی کننده های زخم و مخاط ، هيچگاه از ضد عفونی کننده های معمول پوست بطور مستقيم بر روی زخم و پوست آسيب دیده و نواحی دارای خونریزی استفاده نگردد. در رفرنس ها برای شستشویزخم باز نرمال سالين توصيه گردیده است.</a:t>
            </a:r>
            <a:br>
              <a:rPr lang="fa-IR" sz="2400" b="0" i="0" u="none" strike="noStrike" baseline="0" dirty="0" smtClean="0">
                <a:cs typeface="B Nazanin" panose="00000400000000000000" pitchFamily="2" charset="-78"/>
              </a:rPr>
            </a:br>
            <a:r>
              <a:rPr lang="fa-IR" sz="2400" b="0" i="0" u="none" strike="noStrike" baseline="0" dirty="0" smtClean="0">
                <a:latin typeface="Wingdings"/>
                <a:cs typeface="B Nazanin" panose="00000400000000000000" pitchFamily="2" charset="-78"/>
              </a:rPr>
              <a:t> معمولا آنتی سپستيک ها( چرک زداها) از نظر ماهيت ، غلظت ، عوارض جانبی برای مصرف کننده ، ایجاد مقاومت ميکروبی ، ميکرواورگانيسم های هدف کاملا متفاوت بوده و نباید به جای یکدیگر</a:t>
            </a:r>
            <a:r>
              <a:rPr lang="fa-IR" sz="2400" b="0" i="0" u="none" strike="noStrike" baseline="0" dirty="0" smtClean="0">
                <a:cs typeface="B Nazanin" panose="00000400000000000000" pitchFamily="2" charset="-78"/>
              </a:rPr>
              <a:t>استفاده شوند،  ضمن اینکه تعاریف نسبی هستند و از بين بردن کامل تمام اشکال حيات در آنها مدنظر نمی باشد</a:t>
            </a:r>
            <a:endParaRPr lang="fa-IR" sz="2400" dirty="0">
              <a:cs typeface="B Nazanin" panose="00000400000000000000" pitchFamily="2" charset="-78"/>
            </a:endParaRPr>
          </a:p>
        </p:txBody>
      </p:sp>
      <p:sp>
        <p:nvSpPr>
          <p:cNvPr id="4" name="Oval 3"/>
          <p:cNvSpPr/>
          <p:nvPr/>
        </p:nvSpPr>
        <p:spPr>
          <a:xfrm>
            <a:off x="815026" y="0"/>
            <a:ext cx="7704856" cy="1800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cap="all" dirty="0">
                <a:solidFill>
                  <a:srgbClr val="F96A1B"/>
                </a:solidFill>
                <a:latin typeface="B Nazanin,Bold"/>
                <a:ea typeface="+mj-ea"/>
                <a:cs typeface="B Titr" panose="00000700000000000000" pitchFamily="2" charset="-78"/>
              </a:rPr>
              <a:t>آنتی سپستیک ها جهت از بین بردن میکرواورگانیسم ها از بافت زنده(پوست و دست) به کار میرود ودر مراکز درمانی شامل </a:t>
            </a:r>
            <a:r>
              <a:rPr lang="fa-IR" b="1" cap="all" dirty="0">
                <a:solidFill>
                  <a:srgbClr val="000000"/>
                </a:solidFill>
                <a:latin typeface="B Nazanin,Bold"/>
                <a:ea typeface="+mj-ea"/>
                <a:cs typeface="B Titr" panose="00000700000000000000" pitchFamily="2" charset="-78"/>
              </a:rPr>
              <a:t>:</a:t>
            </a:r>
            <a:endParaRPr lang="fa-IR" dirty="0"/>
          </a:p>
        </p:txBody>
      </p:sp>
    </p:spTree>
    <p:extLst>
      <p:ext uri="{BB962C8B-B14F-4D97-AF65-F5344CB8AC3E}">
        <p14:creationId xmlns:p14="http://schemas.microsoft.com/office/powerpoint/2010/main" val="44763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99392"/>
            <a:ext cx="6192688" cy="548640"/>
          </a:xfrm>
        </p:spPr>
        <p:txBody>
          <a:bodyPr/>
          <a:lstStyle/>
          <a:p>
            <a:r>
              <a:rPr lang="fa-IR" sz="2000" b="1" dirty="0">
                <a:solidFill>
                  <a:schemeClr val="accent2">
                    <a:lumMod val="75000"/>
                  </a:schemeClr>
                </a:solidFill>
                <a:latin typeface="B Nazanin,Bold"/>
                <a:cs typeface="B Titr" panose="00000700000000000000" pitchFamily="2" charset="-78"/>
              </a:rPr>
              <a:t>راهنمای روشهای اجرائی و کاربردی استريليزاسيون</a:t>
            </a:r>
            <a:endParaRPr lang="fa-IR" sz="2000"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a:xfrm>
            <a:off x="251520" y="332656"/>
            <a:ext cx="8568952" cy="6408712"/>
          </a:xfrm>
        </p:spPr>
        <p:txBody>
          <a:bodyPr>
            <a:noAutofit/>
          </a:bodyPr>
          <a:lstStyle/>
          <a:p>
            <a:pPr lvl="0" algn="just"/>
            <a:r>
              <a:rPr lang="fa-IR" sz="1400" dirty="0">
                <a:solidFill>
                  <a:srgbClr val="FF0000"/>
                </a:solidFill>
                <a:cs typeface="B Nazanin" panose="00000400000000000000" pitchFamily="2" charset="-78"/>
              </a:rPr>
              <a:t>چرخه استريليزاسيون </a:t>
            </a:r>
            <a:r>
              <a:rPr lang="fa-IR" sz="1400" dirty="0" smtClean="0">
                <a:solidFill>
                  <a:schemeClr val="accent2">
                    <a:lumMod val="50000"/>
                  </a:schemeClr>
                </a:solidFill>
                <a:cs typeface="B Nazanin" panose="00000400000000000000" pitchFamily="2" charset="-78"/>
              </a:rPr>
              <a:t>:</a:t>
            </a:r>
            <a:r>
              <a:rPr lang="fa-IR" sz="1400" b="0" dirty="0">
                <a:solidFill>
                  <a:srgbClr val="000000"/>
                </a:solidFill>
                <a:cs typeface="B Nazanin" panose="00000400000000000000" pitchFamily="2" charset="-78"/>
              </a:rPr>
              <a:t>عرضه محصولات استریليزه برای استفاده در سلامت بيماران نه تنها به اثر بخشی پروسه استریليزاسيون بستگی دارد، بلکه به طراحی واحد آلودگی زدایی، بسته بندی تجهیزات ، بکاربردن استریل کننده مناسب ،مانيتورینگ، کميت و کيفيت استریلانت و مناسب بودن چرخه تعیین بار میکروبی و سایر جنبه های پروسه استریل کردن تجهیزات بستگی دارد. </a:t>
            </a:r>
            <a:endParaRPr lang="fa-IR" sz="1400" b="0" dirty="0">
              <a:solidFill>
                <a:schemeClr val="accent2">
                  <a:lumMod val="50000"/>
                </a:schemeClr>
              </a:solidFill>
              <a:cs typeface="B Nazanin" panose="00000400000000000000" pitchFamily="2" charset="-78"/>
            </a:endParaRPr>
          </a:p>
          <a:p>
            <a:pPr algn="just"/>
            <a:r>
              <a:rPr lang="fa-IR" sz="1400" dirty="0" smtClean="0">
                <a:solidFill>
                  <a:schemeClr val="accent2"/>
                </a:solidFill>
                <a:cs typeface="B Nazanin" panose="00000400000000000000" pitchFamily="2" charset="-78"/>
              </a:rPr>
              <a:t>تصديق (تاييدچرخه </a:t>
            </a:r>
            <a:r>
              <a:rPr lang="fa-IR" sz="1400" dirty="0">
                <a:solidFill>
                  <a:schemeClr val="accent2"/>
                </a:solidFill>
                <a:cs typeface="B Nazanin" panose="00000400000000000000" pitchFamily="2" charset="-78"/>
              </a:rPr>
              <a:t>استريليزاسيون </a:t>
            </a:r>
            <a:r>
              <a:rPr lang="fa-IR" sz="1400" dirty="0" smtClean="0">
                <a:solidFill>
                  <a:schemeClr val="accent2"/>
                </a:solidFill>
                <a:cs typeface="B Nazanin" panose="00000400000000000000" pitchFamily="2" charset="-78"/>
              </a:rPr>
              <a:t>):</a:t>
            </a:r>
            <a:r>
              <a:rPr lang="fa-IR" sz="1400" dirty="0" smtClean="0">
                <a:cs typeface="B Nazanin" panose="00000400000000000000" pitchFamily="2" charset="-78"/>
              </a:rPr>
              <a:t>       </a:t>
            </a:r>
            <a:r>
              <a:rPr lang="fa-IR" sz="1400" b="0" dirty="0" smtClean="0">
                <a:cs typeface="B Nazanin" panose="00000400000000000000" pitchFamily="2" charset="-78"/>
              </a:rPr>
              <a:t>پروسه </a:t>
            </a:r>
            <a:r>
              <a:rPr lang="fa-IR" sz="1400" b="0" dirty="0">
                <a:cs typeface="B Nazanin" panose="00000400000000000000" pitchFamily="2" charset="-78"/>
              </a:rPr>
              <a:t>استریليزاسيون بایستی پيش از استفاده تایيد شود و پس از آن در جایگاه تأمين سلامت به کار رود. </a:t>
            </a:r>
            <a:r>
              <a:rPr lang="fa-IR" sz="1400" b="0" dirty="0" smtClean="0">
                <a:cs typeface="B Nazanin" panose="00000400000000000000" pitchFamily="2" charset="-78"/>
              </a:rPr>
              <a:t>استریل کنندههای </a:t>
            </a:r>
            <a:r>
              <a:rPr lang="fa-IR" sz="1400" b="0" dirty="0">
                <a:cs typeface="B Nazanin" panose="00000400000000000000" pitchFamily="2" charset="-78"/>
              </a:rPr>
              <a:t>بخار، </a:t>
            </a:r>
            <a:r>
              <a:rPr lang="fa-IR" sz="1400" b="0" dirty="0" smtClean="0">
                <a:cs typeface="B Nazanin" panose="00000400000000000000" pitchFamily="2" charset="-78"/>
              </a:rPr>
              <a:t>اتيلن اکساید و دیگر استریل کنندههای </a:t>
            </a:r>
            <a:r>
              <a:rPr lang="fa-IR" sz="1400" b="0" dirty="0">
                <a:cs typeface="B Nazanin" panose="00000400000000000000" pitchFamily="2" charset="-78"/>
              </a:rPr>
              <a:t>دمای پایين با معرف های بيولوژیکی و شيميایی قبل از کار به محض نصب آنها امتحان می شوند در </a:t>
            </a:r>
            <a:r>
              <a:rPr lang="fa-IR" sz="1400" b="0" dirty="0" smtClean="0">
                <a:cs typeface="B Nazanin" panose="00000400000000000000" pitchFamily="2" charset="-78"/>
              </a:rPr>
              <a:t>مواقع نصب </a:t>
            </a:r>
            <a:r>
              <a:rPr lang="fa-IR" sz="1400" b="0" dirty="0">
                <a:cs typeface="B Nazanin" panose="00000400000000000000" pitchFamily="2" charset="-78"/>
              </a:rPr>
              <a:t>مجدد، طراحی مجدد، بعد از </a:t>
            </a:r>
            <a:r>
              <a:rPr lang="fa-IR" sz="1400" b="0" dirty="0" smtClean="0">
                <a:cs typeface="B Nazanin" panose="00000400000000000000" pitchFamily="2" charset="-78"/>
              </a:rPr>
              <a:t>تعمير </a:t>
            </a:r>
            <a:r>
              <a:rPr lang="fa-IR" sz="1400" b="0" dirty="0">
                <a:cs typeface="B Nazanin" panose="00000400000000000000" pitchFamily="2" charset="-78"/>
              </a:rPr>
              <a:t>و بعد از نقص در فرایند استریل کردن برای </a:t>
            </a:r>
            <a:r>
              <a:rPr lang="fa-IR" sz="1400" b="0" dirty="0" smtClean="0">
                <a:cs typeface="B Nazanin" panose="00000400000000000000" pitchFamily="2" charset="-78"/>
              </a:rPr>
              <a:t>اطمينان </a:t>
            </a:r>
            <a:r>
              <a:rPr lang="fa-IR" sz="1400" b="0" dirty="0">
                <a:cs typeface="B Nazanin" panose="00000400000000000000" pitchFamily="2" charset="-78"/>
              </a:rPr>
              <a:t>از کارآیی آنها طی </a:t>
            </a:r>
            <a:r>
              <a:rPr lang="fa-IR" sz="1400" b="0" dirty="0" smtClean="0">
                <a:cs typeface="B Nazanin" panose="00000400000000000000" pitchFamily="2" charset="-78"/>
              </a:rPr>
              <a:t>3 </a:t>
            </a:r>
            <a:r>
              <a:rPr lang="fa-IR" sz="1400" b="0" dirty="0">
                <a:cs typeface="B Nazanin" panose="00000400000000000000" pitchFamily="2" charset="-78"/>
              </a:rPr>
              <a:t>چرخه پيوسته بخار، </a:t>
            </a:r>
            <a:r>
              <a:rPr lang="fa-IR" sz="1400" b="0" dirty="0" smtClean="0">
                <a:cs typeface="B Nazanin" panose="00000400000000000000" pitchFamily="2" charset="-78"/>
              </a:rPr>
              <a:t>بامعرف </a:t>
            </a:r>
            <a:r>
              <a:rPr lang="fa-IR" sz="1400" b="0" dirty="0">
                <a:cs typeface="B Nazanin" panose="00000400000000000000" pitchFamily="2" charset="-78"/>
              </a:rPr>
              <a:t>های شيميایی و بيولوژیکی مناسب تست مجدد می گردند.هر کدام از انواع چرخه بخار استفاده شده در استریليزاسيون </a:t>
            </a:r>
            <a:r>
              <a:rPr lang="fa-IR" sz="1400" b="0" dirty="0" smtClean="0">
                <a:cs typeface="B Nazanin" panose="00000400000000000000" pitchFamily="2" charset="-78"/>
              </a:rPr>
              <a:t>مثل(وکيوم، جاذبه) </a:t>
            </a:r>
            <a:r>
              <a:rPr lang="fa-IR" sz="1400" b="0" dirty="0">
                <a:cs typeface="B Nazanin" panose="00000400000000000000" pitchFamily="2" charset="-78"/>
              </a:rPr>
              <a:t>جداگانه تست می شود. در </a:t>
            </a:r>
            <a:r>
              <a:rPr lang="fa-IR" sz="1400" dirty="0">
                <a:solidFill>
                  <a:srgbClr val="FF0000"/>
                </a:solidFill>
                <a:cs typeface="B Nazanin" panose="00000400000000000000" pitchFamily="2" charset="-78"/>
              </a:rPr>
              <a:t>استریلانت بخار </a:t>
            </a:r>
            <a:r>
              <a:rPr lang="en-US" sz="1400" dirty="0" err="1">
                <a:solidFill>
                  <a:srgbClr val="FF0000"/>
                </a:solidFill>
                <a:cs typeface="B Nazanin" panose="00000400000000000000" pitchFamily="2" charset="-78"/>
              </a:rPr>
              <a:t>Prevacuume</a:t>
            </a:r>
            <a:r>
              <a:rPr lang="en-US" sz="1400" dirty="0">
                <a:solidFill>
                  <a:srgbClr val="FF0000"/>
                </a:solidFill>
                <a:cs typeface="B Nazanin" panose="00000400000000000000" pitchFamily="2" charset="-78"/>
              </a:rPr>
              <a:t> </a:t>
            </a:r>
            <a:r>
              <a:rPr lang="en-US" sz="1400" dirty="0" smtClean="0">
                <a:solidFill>
                  <a:srgbClr val="FF0000"/>
                </a:solidFill>
                <a:cs typeface="B Nazanin" panose="00000400000000000000" pitchFamily="2" charset="-78"/>
              </a:rPr>
              <a:t> </a:t>
            </a:r>
            <a:r>
              <a:rPr lang="fa-IR" sz="1400" b="0" dirty="0" smtClean="0">
                <a:solidFill>
                  <a:srgbClr val="FF0000"/>
                </a:solidFill>
                <a:cs typeface="B Nazanin" panose="00000400000000000000" pitchFamily="2" charset="-78"/>
              </a:rPr>
              <a:t>  </a:t>
            </a:r>
            <a:r>
              <a:rPr lang="fa-IR" sz="1400" b="0" dirty="0">
                <a:cs typeface="B Nazanin" panose="00000400000000000000" pitchFamily="2" charset="-78"/>
              </a:rPr>
              <a:t>3</a:t>
            </a:r>
            <a:r>
              <a:rPr lang="fa-IR" sz="1400" b="0" dirty="0" smtClean="0">
                <a:cs typeface="B Nazanin" panose="00000400000000000000" pitchFamily="2" charset="-78"/>
              </a:rPr>
              <a:t>چرخه </a:t>
            </a:r>
            <a:r>
              <a:rPr lang="fa-IR" sz="1400" b="0" dirty="0">
                <a:cs typeface="B Nazanin" panose="00000400000000000000" pitchFamily="2" charset="-78"/>
              </a:rPr>
              <a:t>پيوسته خالی بوسيله تست </a:t>
            </a:r>
            <a:r>
              <a:rPr lang="en-US" sz="1400" dirty="0">
                <a:cs typeface="B Nazanin" panose="00000400000000000000" pitchFamily="2" charset="-78"/>
              </a:rPr>
              <a:t>Bowie-Disc </a:t>
            </a:r>
            <a:r>
              <a:rPr lang="fa-IR" sz="1400" b="0" dirty="0">
                <a:cs typeface="B Nazanin" panose="00000400000000000000" pitchFamily="2" charset="-78"/>
              </a:rPr>
              <a:t>انجام می شود </a:t>
            </a:r>
            <a:r>
              <a:rPr lang="fa-IR" sz="1400" b="0" dirty="0" smtClean="0">
                <a:cs typeface="B Nazanin" panose="00000400000000000000" pitchFamily="2" charset="-78"/>
              </a:rPr>
              <a:t>وتا </a:t>
            </a:r>
            <a:r>
              <a:rPr lang="fa-IR" sz="1400" b="0" dirty="0">
                <a:cs typeface="B Nazanin" panose="00000400000000000000" pitchFamily="2" charset="-78"/>
              </a:rPr>
              <a:t>زمانی که تمام معرفهای بيولوژیکی منفی نباشند و تمام معرفهای شيميایی یک پاسخ نهایی درستی را نشان دهند دستگاه </a:t>
            </a:r>
            <a:r>
              <a:rPr lang="fa-IR" sz="1400" b="0" dirty="0" smtClean="0">
                <a:cs typeface="B Nazanin" panose="00000400000000000000" pitchFamily="2" charset="-78"/>
              </a:rPr>
              <a:t>استریلانت مورد </a:t>
            </a:r>
            <a:r>
              <a:rPr lang="fa-IR" sz="1400" b="0" dirty="0">
                <a:cs typeface="B Nazanin" panose="00000400000000000000" pitchFamily="2" charset="-78"/>
              </a:rPr>
              <a:t>استفاده قرار نمی </a:t>
            </a:r>
            <a:r>
              <a:rPr lang="fa-IR" sz="1400" b="0" dirty="0" smtClean="0">
                <a:cs typeface="B Nazanin" panose="00000400000000000000" pitchFamily="2" charset="-78"/>
              </a:rPr>
              <a:t>گيرد.معرف </a:t>
            </a:r>
            <a:r>
              <a:rPr lang="fa-IR" sz="1400" b="0" dirty="0">
                <a:cs typeface="B Nazanin" panose="00000400000000000000" pitchFamily="2" charset="-78"/>
              </a:rPr>
              <a:t>های شيميایی و بيولوژیکی برای تضمين کيفيت قرآورده هایی که استریل شده اند و در مورد تست فرآورده هایی که تغييرات </a:t>
            </a:r>
            <a:r>
              <a:rPr lang="fa-IR" sz="1400" b="0" dirty="0" smtClean="0">
                <a:cs typeface="B Nazanin" panose="00000400000000000000" pitchFamily="2" charset="-78"/>
              </a:rPr>
              <a:t>کليدی در </a:t>
            </a:r>
            <a:r>
              <a:rPr lang="fa-IR" sz="1400" b="0" dirty="0">
                <a:cs typeface="B Nazanin" panose="00000400000000000000" pitchFamily="2" charset="-78"/>
              </a:rPr>
              <a:t>بسته بندی یا شکل آنها صورت گرفته است استفاده می شوند تا زمانی </a:t>
            </a:r>
            <a:r>
              <a:rPr lang="fa-IR" sz="1400" b="0" dirty="0" smtClean="0">
                <a:cs typeface="B Nazanin" panose="00000400000000000000" pitchFamily="2" charset="-78"/>
              </a:rPr>
              <a:t>که3چرخه متوالی تمام معرفهای </a:t>
            </a:r>
            <a:r>
              <a:rPr lang="fa-IR" sz="1400" b="0" dirty="0">
                <a:cs typeface="B Nazanin" panose="00000400000000000000" pitchFamily="2" charset="-78"/>
              </a:rPr>
              <a:t>شيميایی و بيولوژیکی منفی را </a:t>
            </a:r>
            <a:r>
              <a:rPr lang="fa-IR" sz="1400" b="0" dirty="0" smtClean="0">
                <a:cs typeface="B Nazanin" panose="00000400000000000000" pitchFamily="2" charset="-78"/>
              </a:rPr>
              <a:t>باپاسخ </a:t>
            </a:r>
            <a:r>
              <a:rPr lang="fa-IR" sz="1400" b="0" dirty="0">
                <a:cs typeface="B Nazanin" panose="00000400000000000000" pitchFamily="2" charset="-78"/>
              </a:rPr>
              <a:t>صحيح نشان می دهد، </a:t>
            </a:r>
            <a:r>
              <a:rPr lang="fa-IR" sz="1400" b="0" dirty="0" smtClean="0">
                <a:cs typeface="B Nazanin" panose="00000400000000000000" pitchFamily="2" charset="-78"/>
              </a:rPr>
              <a:t>باشد.مراحل </a:t>
            </a:r>
            <a:r>
              <a:rPr lang="fa-IR" sz="1400" b="0" dirty="0">
                <a:cs typeface="B Nazanin" panose="00000400000000000000" pitchFamily="2" charset="-78"/>
              </a:rPr>
              <a:t>بایستی تا حصول نتایج منفی تست قرنطينه </a:t>
            </a:r>
            <a:r>
              <a:rPr lang="fa-IR" sz="1400" b="0" dirty="0" smtClean="0">
                <a:cs typeface="B Nazanin" panose="00000400000000000000" pitchFamily="2" charset="-78"/>
              </a:rPr>
              <a:t>شوند.کار </a:t>
            </a:r>
            <a:r>
              <a:rPr lang="fa-IR" sz="1400" b="0" dirty="0">
                <a:cs typeface="B Nazanin" panose="00000400000000000000" pitchFamily="2" charset="-78"/>
              </a:rPr>
              <a:t>خود را بر مبنای تاریخ استریليزاسيون یا نيمه عمر وابسته به حادثه برای وسایل و تجهيزات بسته بندی </a:t>
            </a:r>
            <a:r>
              <a:rPr lang="fa-IR" sz="1400" b="0" dirty="0" smtClean="0">
                <a:cs typeface="B Nazanin" panose="00000400000000000000" pitchFamily="2" charset="-78"/>
              </a:rPr>
              <a:t>شده استریل </a:t>
            </a:r>
            <a:r>
              <a:rPr lang="fa-IR" sz="1400" b="0" dirty="0">
                <a:cs typeface="B Nazanin" panose="00000400000000000000" pitchFamily="2" charset="-78"/>
              </a:rPr>
              <a:t>استوار کنيد.</a:t>
            </a:r>
          </a:p>
          <a:p>
            <a:pPr algn="just"/>
            <a:r>
              <a:rPr lang="fa-IR" sz="1400" b="0" dirty="0">
                <a:cs typeface="B Nazanin" panose="00000400000000000000" pitchFamily="2" charset="-78"/>
              </a:rPr>
              <a:t>- وسایل مربوط به بسته های استریل </a:t>
            </a:r>
            <a:r>
              <a:rPr lang="fa-IR" sz="1400" b="0" dirty="0" smtClean="0">
                <a:cs typeface="B Nazanin" panose="00000400000000000000" pitchFamily="2" charset="-78"/>
              </a:rPr>
              <a:t>شده مخدوش </a:t>
            </a:r>
            <a:r>
              <a:rPr lang="fa-IR" sz="1400" b="0" dirty="0">
                <a:cs typeface="B Nazanin" panose="00000400000000000000" pitchFamily="2" charset="-78"/>
              </a:rPr>
              <a:t>را مجدداً شسته، بسته بندی کرده و استریل نمایيد.</a:t>
            </a:r>
          </a:p>
          <a:p>
            <a:pPr algn="just"/>
            <a:r>
              <a:rPr lang="fa-IR" sz="1400" b="0" dirty="0">
                <a:cs typeface="B Nazanin" panose="00000400000000000000" pitchFamily="2" charset="-78"/>
              </a:rPr>
              <a:t>- </a:t>
            </a:r>
            <a:r>
              <a:rPr lang="fa-IR" sz="1400" dirty="0">
                <a:solidFill>
                  <a:schemeClr val="accent2"/>
                </a:solidFill>
                <a:cs typeface="B Nazanin" panose="00000400000000000000" pitchFamily="2" charset="-78"/>
              </a:rPr>
              <a:t>وسایل استریل و محصولات نو را در صورت امکان در کابينت های در بسته یا سرپوشيده نگهداری کنيد</a:t>
            </a:r>
            <a:r>
              <a:rPr lang="fa-IR" sz="1400" dirty="0">
                <a:solidFill>
                  <a:schemeClr val="accent2">
                    <a:lumMod val="75000"/>
                  </a:schemeClr>
                </a:solidFill>
                <a:cs typeface="B Nazanin" panose="00000400000000000000" pitchFamily="2" charset="-78"/>
              </a:rPr>
              <a:t>.</a:t>
            </a:r>
          </a:p>
          <a:p>
            <a:pPr algn="just"/>
            <a:r>
              <a:rPr lang="fa-IR" sz="1400" b="0" dirty="0">
                <a:cs typeface="B Nazanin" panose="00000400000000000000" pitchFamily="2" charset="-78"/>
              </a:rPr>
              <a:t>- برای اطمينان یافتن از اثربخشی عمل استریليزاسيون، با توجه به دستورات </a:t>
            </a:r>
            <a:r>
              <a:rPr lang="fa-IR" sz="1400" b="0" dirty="0" smtClean="0">
                <a:cs typeface="B Nazanin" panose="00000400000000000000" pitchFamily="2" charset="-78"/>
              </a:rPr>
              <a:t>کارخانه سازنده،از مانيتورکننده </a:t>
            </a:r>
            <a:r>
              <a:rPr lang="fa-IR" sz="1400" b="0" dirty="0">
                <a:cs typeface="B Nazanin" panose="00000400000000000000" pitchFamily="2" charset="-78"/>
              </a:rPr>
              <a:t>های </a:t>
            </a:r>
            <a:r>
              <a:rPr lang="fa-IR" sz="1400" b="0" dirty="0" smtClean="0">
                <a:cs typeface="B Nazanin" panose="00000400000000000000" pitchFamily="2" charset="-78"/>
              </a:rPr>
              <a:t>مکانيکال</a:t>
            </a:r>
            <a:r>
              <a:rPr lang="fa-IR" sz="1400" b="0" dirty="0">
                <a:cs typeface="B Nazanin" panose="00000400000000000000" pitchFamily="2" charset="-78"/>
              </a:rPr>
              <a:t>، شيميایی </a:t>
            </a:r>
            <a:r>
              <a:rPr lang="fa-IR" sz="1400" b="0" dirty="0" smtClean="0">
                <a:cs typeface="B Nazanin" panose="00000400000000000000" pitchFamily="2" charset="-78"/>
              </a:rPr>
              <a:t>وبيولوژیکی </a:t>
            </a:r>
            <a:r>
              <a:rPr lang="fa-IR" sz="1400" b="0" dirty="0">
                <a:cs typeface="B Nazanin" panose="00000400000000000000" pitchFamily="2" charset="-78"/>
              </a:rPr>
              <a:t>برای هر حجم بار استفاده کنيد.</a:t>
            </a:r>
          </a:p>
          <a:p>
            <a:pPr algn="just"/>
            <a:r>
              <a:rPr lang="fa-IR" sz="1400" b="0" dirty="0">
                <a:cs typeface="B Nazanin" panose="00000400000000000000" pitchFamily="2" charset="-78"/>
              </a:rPr>
              <a:t>- </a:t>
            </a:r>
            <a:r>
              <a:rPr lang="fa-IR" sz="1400" dirty="0">
                <a:solidFill>
                  <a:srgbClr val="FF0000"/>
                </a:solidFill>
                <a:cs typeface="B Nazanin" panose="00000400000000000000" pitchFamily="2" charset="-78"/>
              </a:rPr>
              <a:t>وسایل/بسته ها را به درستی و غير متراکم در دستگاه استریل کننده قرار دهيد تا جلوی نفوذ عامل استریل کننده گرفته نشود و </a:t>
            </a:r>
            <a:r>
              <a:rPr lang="fa-IR" sz="1400" dirty="0" smtClean="0">
                <a:solidFill>
                  <a:srgbClr val="FF0000"/>
                </a:solidFill>
                <a:cs typeface="B Nazanin" panose="00000400000000000000" pitchFamily="2" charset="-78"/>
              </a:rPr>
              <a:t>داخل هر </a:t>
            </a:r>
            <a:r>
              <a:rPr lang="fa-IR" sz="1400" dirty="0">
                <a:solidFill>
                  <a:srgbClr val="FF0000"/>
                </a:solidFill>
                <a:cs typeface="B Nazanin" panose="00000400000000000000" pitchFamily="2" charset="-78"/>
              </a:rPr>
              <a:t>بسته یک نشانگر شيميایی قرار دهيد .</a:t>
            </a:r>
          </a:p>
          <a:p>
            <a:pPr algn="just">
              <a:buFontTx/>
              <a:buChar char="-"/>
            </a:pPr>
            <a:r>
              <a:rPr lang="fa-IR" sz="1400" b="0" dirty="0" smtClean="0">
                <a:cs typeface="B Nazanin" panose="00000400000000000000" pitchFamily="2" charset="-78"/>
              </a:rPr>
              <a:t>اگر </a:t>
            </a:r>
            <a:r>
              <a:rPr lang="fa-IR" sz="1400" b="0" dirty="0">
                <a:cs typeface="B Nazanin" panose="00000400000000000000" pitchFamily="2" charset="-78"/>
              </a:rPr>
              <a:t>نشانگرهای مکانيکال یا شيميایی نشان دهند که استریليزاسيون کامل نيست، از وسایل بسته بندی شده استفاده نکنيد</a:t>
            </a:r>
            <a:r>
              <a:rPr lang="fa-IR" sz="1400" b="0" dirty="0" smtClean="0">
                <a:cs typeface="B Nazanin" panose="00000400000000000000" pitchFamily="2" charset="-78"/>
              </a:rPr>
              <a:t>.</a:t>
            </a:r>
          </a:p>
          <a:p>
            <a:pPr lvl="0" algn="justLow"/>
            <a:r>
              <a:rPr lang="fa-IR" sz="1400" b="0" dirty="0">
                <a:solidFill>
                  <a:srgbClr val="000000"/>
                </a:solidFill>
                <a:cs typeface="B Nazanin" panose="00000400000000000000" pitchFamily="2" charset="-78"/>
              </a:rPr>
              <a:t>حداقل هفته ای یکبار اتوکلاو را به کمک یک نشانگر بيولوژیک و </a:t>
            </a:r>
            <a:r>
              <a:rPr lang="fa-IR" sz="1400" b="0" dirty="0" smtClean="0">
                <a:solidFill>
                  <a:srgbClr val="000000"/>
                </a:solidFill>
                <a:cs typeface="B Nazanin" panose="00000400000000000000" pitchFamily="2" charset="-78"/>
              </a:rPr>
              <a:t>نمونه </a:t>
            </a:r>
            <a:r>
              <a:rPr lang="fa-IR" sz="1400" b="0" dirty="0">
                <a:solidFill>
                  <a:srgbClr val="000000"/>
                </a:solidFill>
                <a:cs typeface="B Nazanin" panose="00000400000000000000" pitchFamily="2" charset="-78"/>
              </a:rPr>
              <a:t>کنترل آن تست کنيد یعنی نشانگر وکنترل باید از یک سری ساخت باشند.</a:t>
            </a:r>
          </a:p>
          <a:p>
            <a:pPr lvl="0" algn="justLow"/>
            <a:r>
              <a:rPr lang="fa-IR" sz="1400" b="0" dirty="0">
                <a:solidFill>
                  <a:srgbClr val="000000"/>
                </a:solidFill>
                <a:cs typeface="B Nazanin" panose="00000400000000000000" pitchFamily="2" charset="-78"/>
              </a:rPr>
              <a:t>- </a:t>
            </a:r>
            <a:r>
              <a:rPr lang="fa-IR" sz="1400" dirty="0">
                <a:solidFill>
                  <a:srgbClr val="FF0000"/>
                </a:solidFill>
                <a:cs typeface="B Nazanin" panose="00000400000000000000" pitchFamily="2" charset="-78"/>
              </a:rPr>
              <a:t>برای هر </a:t>
            </a:r>
            <a:r>
              <a:rPr lang="fa-IR" sz="1400" dirty="0" smtClean="0">
                <a:solidFill>
                  <a:srgbClr val="FF0000"/>
                </a:solidFill>
                <a:cs typeface="B Nazanin" panose="00000400000000000000" pitchFamily="2" charset="-78"/>
              </a:rPr>
              <a:t>وسيله کاشتنی</a:t>
            </a:r>
            <a:r>
              <a:rPr lang="fa-IR" sz="1400" dirty="0">
                <a:solidFill>
                  <a:srgbClr val="FF0000"/>
                </a:solidFill>
                <a:cs typeface="B Nazanin" panose="00000400000000000000" pitchFamily="2" charset="-78"/>
              </a:rPr>
              <a:t>، هربار که استریل می گردد، از یک نشانگر بيولوژیک استفاده کنيد و تا جائيکه ممکن است، قبل از استفاده ازاین وسایل، نتيجه تست ر اتعيين کنيد</a:t>
            </a:r>
          </a:p>
          <a:p>
            <a:pPr algn="just">
              <a:buFontTx/>
              <a:buChar char="-"/>
            </a:pPr>
            <a:endParaRPr lang="fa-IR" sz="1400" dirty="0">
              <a:cs typeface="B Nazanin" panose="00000400000000000000" pitchFamily="2" charset="-78"/>
            </a:endParaRPr>
          </a:p>
        </p:txBody>
      </p:sp>
    </p:spTree>
    <p:extLst>
      <p:ext uri="{BB962C8B-B14F-4D97-AF65-F5344CB8AC3E}">
        <p14:creationId xmlns:p14="http://schemas.microsoft.com/office/powerpoint/2010/main" val="2918376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9036496" cy="6624736"/>
          </a:xfrm>
        </p:spPr>
        <p:txBody>
          <a:bodyPr>
            <a:noAutofit/>
          </a:bodyPr>
          <a:lstStyle/>
          <a:p>
            <a:pPr algn="justLow"/>
            <a:r>
              <a:rPr lang="fa-IR" dirty="0" smtClean="0">
                <a:solidFill>
                  <a:srgbClr val="0070C0"/>
                </a:solidFill>
                <a:latin typeface="B Nazanin,Bold"/>
              </a:rPr>
              <a:t>   </a:t>
            </a:r>
            <a:r>
              <a:rPr lang="fa-IR" dirty="0" smtClean="0">
                <a:solidFill>
                  <a:srgbClr val="0070C0"/>
                </a:solidFill>
                <a:latin typeface="B Nazanin,Bold"/>
                <a:cs typeface="B Titr" panose="00000700000000000000" pitchFamily="2" charset="-78"/>
              </a:rPr>
              <a:t>مراحل چرخه استریلیزاسیون:       </a:t>
            </a:r>
          </a:p>
          <a:p>
            <a:pPr algn="justLow"/>
            <a:r>
              <a:rPr lang="fa-IR" sz="1400" dirty="0" smtClean="0">
                <a:solidFill>
                  <a:srgbClr val="F96A1B">
                    <a:lumMod val="75000"/>
                  </a:srgbClr>
                </a:solidFill>
                <a:cs typeface="B Nazanin" panose="00000400000000000000" pitchFamily="2" charset="-78"/>
              </a:rPr>
              <a:t>     پیش </a:t>
            </a:r>
            <a:r>
              <a:rPr lang="fa-IR" sz="1400" dirty="0">
                <a:solidFill>
                  <a:srgbClr val="F96A1B">
                    <a:lumMod val="75000"/>
                  </a:srgbClr>
                </a:solidFill>
                <a:cs typeface="B Nazanin" panose="00000400000000000000" pitchFamily="2" charset="-78"/>
              </a:rPr>
              <a:t>غوطه وری (</a:t>
            </a:r>
            <a:r>
              <a:rPr lang="en-US" sz="1400" dirty="0">
                <a:solidFill>
                  <a:srgbClr val="F96A1B">
                    <a:lumMod val="75000"/>
                  </a:srgbClr>
                </a:solidFill>
                <a:cs typeface="B Nazanin" panose="00000400000000000000" pitchFamily="2" charset="-78"/>
              </a:rPr>
              <a:t>Pre - Soaking)</a:t>
            </a:r>
            <a:r>
              <a:rPr lang="fa-IR" sz="1400" dirty="0">
                <a:solidFill>
                  <a:srgbClr val="F96A1B">
                    <a:lumMod val="75000"/>
                  </a:srgbClr>
                </a:solidFill>
                <a:cs typeface="B Nazanin" panose="00000400000000000000" pitchFamily="2" charset="-78"/>
              </a:rPr>
              <a:t>)</a:t>
            </a:r>
            <a:endParaRPr lang="en-US" sz="1400" dirty="0">
              <a:solidFill>
                <a:srgbClr val="F96A1B">
                  <a:lumMod val="75000"/>
                </a:srgbClr>
              </a:solidFill>
              <a:cs typeface="B Nazanin" panose="00000400000000000000" pitchFamily="2" charset="-78"/>
            </a:endParaRPr>
          </a:p>
          <a:p>
            <a:pPr lvl="0"/>
            <a:r>
              <a:rPr lang="fa-IR" sz="1400" dirty="0" smtClean="0">
                <a:solidFill>
                  <a:srgbClr val="FF0000"/>
                </a:solidFill>
                <a:cs typeface="B Nazanin" panose="00000400000000000000" pitchFamily="2" charset="-78"/>
              </a:rPr>
              <a:t>     پاکسازی </a:t>
            </a:r>
            <a:r>
              <a:rPr lang="en-US" sz="1400" dirty="0">
                <a:solidFill>
                  <a:srgbClr val="FF0000"/>
                </a:solidFill>
                <a:cs typeface="B Nazanin" panose="00000400000000000000" pitchFamily="2" charset="-78"/>
              </a:rPr>
              <a:t>Cleaning)</a:t>
            </a:r>
            <a:r>
              <a:rPr lang="fa-IR" sz="1400" dirty="0">
                <a:solidFill>
                  <a:srgbClr val="FF0000"/>
                </a:solidFill>
                <a:cs typeface="B Nazanin" panose="00000400000000000000" pitchFamily="2" charset="-78"/>
              </a:rPr>
              <a:t>)برای تمام پروسه های آلودگی زدایی اجباری است</a:t>
            </a:r>
            <a:r>
              <a:rPr lang="fa-IR" sz="1400" dirty="0" smtClean="0">
                <a:solidFill>
                  <a:srgbClr val="FF0000"/>
                </a:solidFill>
                <a:cs typeface="B Nazanin" panose="00000400000000000000" pitchFamily="2" charset="-78"/>
              </a:rPr>
              <a:t>.</a:t>
            </a:r>
          </a:p>
          <a:p>
            <a:pPr lvl="0" algn="justLow"/>
            <a:r>
              <a:rPr lang="fa-IR" sz="1400" dirty="0" smtClean="0">
                <a:solidFill>
                  <a:srgbClr val="FF0000"/>
                </a:solidFill>
                <a:latin typeface="B Nazanin,Bold"/>
                <a:cs typeface="B Nazanin" panose="00000400000000000000" pitchFamily="2" charset="-78"/>
              </a:rPr>
              <a:t>    </a:t>
            </a:r>
            <a:r>
              <a:rPr lang="fa-IR" sz="1400" dirty="0" smtClean="0">
                <a:solidFill>
                  <a:srgbClr val="FF0000"/>
                </a:solidFill>
                <a:latin typeface="B Nazanin,Bold"/>
                <a:cs typeface="B Titr" panose="00000700000000000000" pitchFamily="2" charset="-78"/>
              </a:rPr>
              <a:t>الف- </a:t>
            </a:r>
            <a:r>
              <a:rPr lang="fa-IR" sz="1400" dirty="0">
                <a:solidFill>
                  <a:srgbClr val="FF0000"/>
                </a:solidFill>
                <a:latin typeface="B Nazanin,Bold"/>
                <a:cs typeface="B Titr" panose="00000700000000000000" pitchFamily="2" charset="-78"/>
              </a:rPr>
              <a:t>تميز کردن وسايل پيش از استريليزاسيون به روش غوطه وری </a:t>
            </a:r>
            <a:r>
              <a:rPr lang="fa-IR" sz="1400" dirty="0">
                <a:solidFill>
                  <a:srgbClr val="000000"/>
                </a:solidFill>
                <a:latin typeface="Times New Roman"/>
                <a:cs typeface="B Titr" panose="00000700000000000000" pitchFamily="2" charset="-78"/>
              </a:rPr>
              <a:t>:</a:t>
            </a:r>
          </a:p>
          <a:p>
            <a:pPr algn="justLow"/>
            <a:r>
              <a:rPr lang="fa-IR" sz="1400" dirty="0" smtClean="0">
                <a:cs typeface="B Nazanin" panose="00000400000000000000" pitchFamily="2" charset="-78"/>
              </a:rPr>
              <a:t>         </a:t>
            </a:r>
            <a:r>
              <a:rPr lang="fa-IR" sz="1400" b="0" dirty="0" smtClean="0">
                <a:cs typeface="B Nazanin" panose="00000400000000000000" pitchFamily="2" charset="-78"/>
              </a:rPr>
              <a:t>تميز </a:t>
            </a:r>
            <a:r>
              <a:rPr lang="fa-IR" sz="1400" b="0" dirty="0">
                <a:cs typeface="B Nazanin" panose="00000400000000000000" pitchFamily="2" charset="-78"/>
              </a:rPr>
              <a:t>کردن ابزار و وسایل، گامی مهم در کل مراحل گند زدایی، ضد عفونی و استریليزاسيون است که باید همراه یا قبل از تمام روش </a:t>
            </a:r>
            <a:r>
              <a:rPr lang="fa-IR" sz="1400" b="0" dirty="0" smtClean="0">
                <a:cs typeface="B Nazanin" panose="00000400000000000000" pitchFamily="2" charset="-78"/>
              </a:rPr>
              <a:t>های ضدعفونی </a:t>
            </a:r>
            <a:r>
              <a:rPr lang="fa-IR" sz="1400" b="0" dirty="0">
                <a:cs typeface="B Nazanin" panose="00000400000000000000" pitchFamily="2" charset="-78"/>
              </a:rPr>
              <a:t>استفاده شود اکثر عفونتهای ناشی از وسایل به دليل تميز و ضد عفونی کردن نا کافی روی می دهند</a:t>
            </a:r>
            <a:r>
              <a:rPr lang="fa-IR" sz="1400" b="0" dirty="0" smtClean="0">
                <a:cs typeface="B Nazanin" panose="00000400000000000000" pitchFamily="2" charset="-78"/>
              </a:rPr>
              <a:t>.     </a:t>
            </a:r>
          </a:p>
          <a:p>
            <a:pPr algn="justLow"/>
            <a:r>
              <a:rPr lang="fa-IR" sz="1400" b="0" dirty="0">
                <a:cs typeface="B Nazanin" panose="00000400000000000000" pitchFamily="2" charset="-78"/>
              </a:rPr>
              <a:t> </a:t>
            </a:r>
            <a:r>
              <a:rPr lang="fa-IR" sz="1400" b="0" dirty="0" smtClean="0">
                <a:cs typeface="B Nazanin" panose="00000400000000000000" pitchFamily="2" charset="-78"/>
              </a:rPr>
              <a:t>      مهم </a:t>
            </a:r>
            <a:r>
              <a:rPr lang="fa-IR" sz="1400" b="0" dirty="0">
                <a:cs typeface="B Nazanin" panose="00000400000000000000" pitchFamily="2" charset="-78"/>
              </a:rPr>
              <a:t>ترین مرحله در کاهش تعداد ميکروارگانيسم ها مرحله تميز کردن دستی </a:t>
            </a:r>
            <a:r>
              <a:rPr lang="fa-IR" sz="1400" b="0" dirty="0" smtClean="0">
                <a:cs typeface="B Nazanin" panose="00000400000000000000" pitchFamily="2" charset="-78"/>
              </a:rPr>
              <a:t>(</a:t>
            </a:r>
            <a:r>
              <a:rPr lang="fa-IR" sz="1400" b="0" dirty="0" smtClean="0">
                <a:solidFill>
                  <a:schemeClr val="accent2">
                    <a:lumMod val="75000"/>
                  </a:schemeClr>
                </a:solidFill>
                <a:cs typeface="B Nazanin" panose="00000400000000000000" pitchFamily="2" charset="-78"/>
              </a:rPr>
              <a:t>بروش </a:t>
            </a:r>
            <a:r>
              <a:rPr lang="fa-IR" sz="1400" b="0" dirty="0">
                <a:solidFill>
                  <a:schemeClr val="accent2">
                    <a:lumMod val="75000"/>
                  </a:schemeClr>
                </a:solidFill>
                <a:cs typeface="B Nazanin" panose="00000400000000000000" pitchFamily="2" charset="-78"/>
              </a:rPr>
              <a:t>غوطه </a:t>
            </a:r>
            <a:r>
              <a:rPr lang="fa-IR" sz="1400" b="0" dirty="0" smtClean="0">
                <a:solidFill>
                  <a:schemeClr val="accent2">
                    <a:lumMod val="75000"/>
                  </a:schemeClr>
                </a:solidFill>
                <a:cs typeface="B Nazanin" panose="00000400000000000000" pitchFamily="2" charset="-78"/>
              </a:rPr>
              <a:t>وری)</a:t>
            </a:r>
            <a:r>
              <a:rPr lang="fa-IR" sz="1400" b="0" dirty="0" smtClean="0">
                <a:cs typeface="B Nazanin" panose="00000400000000000000" pitchFamily="2" charset="-78"/>
              </a:rPr>
              <a:t>یا </a:t>
            </a:r>
            <a:r>
              <a:rPr lang="fa-IR" sz="1400" b="0" dirty="0">
                <a:cs typeface="B Nazanin" panose="00000400000000000000" pitchFamily="2" charset="-78"/>
              </a:rPr>
              <a:t>دستگاهی می </a:t>
            </a:r>
            <a:r>
              <a:rPr lang="fa-IR" sz="1400" b="0" dirty="0" smtClean="0">
                <a:cs typeface="B Nazanin" panose="00000400000000000000" pitchFamily="2" charset="-78"/>
              </a:rPr>
              <a:t>باشد.</a:t>
            </a:r>
          </a:p>
          <a:p>
            <a:pPr algn="justLow"/>
            <a:r>
              <a:rPr lang="fa-IR" sz="1400" b="0" dirty="0" smtClean="0">
                <a:cs typeface="B Nazanin" panose="00000400000000000000" pitchFamily="2" charset="-78"/>
              </a:rPr>
              <a:t>        ضدعفونی کردن ابزار </a:t>
            </a:r>
            <a:r>
              <a:rPr lang="fa-IR" sz="1400" b="0" dirty="0">
                <a:cs typeface="B Nazanin" panose="00000400000000000000" pitchFamily="2" charset="-78"/>
              </a:rPr>
              <a:t>بدون تميز کردن آنها غيرممکن است، زیرا باقيمانده های پروتئينی ناشی از عدم شستشوی دقيق ممکن است توسط مواد </a:t>
            </a:r>
            <a:r>
              <a:rPr lang="fa-IR" sz="1400" b="0" dirty="0" smtClean="0">
                <a:cs typeface="B Nazanin" panose="00000400000000000000" pitchFamily="2" charset="-78"/>
              </a:rPr>
              <a:t>ضدعفونی کننده </a:t>
            </a:r>
            <a:r>
              <a:rPr lang="fa-IR" sz="1400" b="0" dirty="0">
                <a:cs typeface="B Nazanin" panose="00000400000000000000" pitchFamily="2" charset="-78"/>
              </a:rPr>
              <a:t>در کانال هافيکس شوند و ادامه کارضدعفونی کردن یا استریليزاسيون دچار اشکال گردد. ابزار بایستی قبلاً توسط آب و مواد </a:t>
            </a:r>
            <a:r>
              <a:rPr lang="fa-IR" sz="1400" b="0" dirty="0" smtClean="0">
                <a:cs typeface="B Nazanin" panose="00000400000000000000" pitchFamily="2" charset="-78"/>
              </a:rPr>
              <a:t>شوینده یا </a:t>
            </a:r>
            <a:r>
              <a:rPr lang="fa-IR" sz="1400" b="0" dirty="0">
                <a:cs typeface="B Nazanin" panose="00000400000000000000" pitchFamily="2" charset="-78"/>
              </a:rPr>
              <a:t>شویندههای آنزیمدار تميز گردند. </a:t>
            </a:r>
            <a:endParaRPr lang="fa-IR" sz="1400" b="0" dirty="0" smtClean="0">
              <a:cs typeface="B Nazanin" panose="00000400000000000000" pitchFamily="2" charset="-78"/>
            </a:endParaRPr>
          </a:p>
          <a:p>
            <a:pPr algn="justLow"/>
            <a:r>
              <a:rPr lang="fa-IR" sz="1400" b="0" dirty="0">
                <a:cs typeface="B Nazanin" panose="00000400000000000000" pitchFamily="2" charset="-78"/>
              </a:rPr>
              <a:t> </a:t>
            </a:r>
            <a:r>
              <a:rPr lang="fa-IR" sz="1400" b="0" dirty="0" smtClean="0">
                <a:cs typeface="B Nazanin" panose="00000400000000000000" pitchFamily="2" charset="-78"/>
              </a:rPr>
              <a:t>       تميز </a:t>
            </a:r>
            <a:r>
              <a:rPr lang="fa-IR" sz="1400" b="0" dirty="0">
                <a:cs typeface="B Nazanin" panose="00000400000000000000" pitchFamily="2" charset="-78"/>
              </a:rPr>
              <a:t>کردن یعنی زدودن مواد زاید </a:t>
            </a:r>
            <a:r>
              <a:rPr lang="fa-IR" sz="1400" b="0" dirty="0" smtClean="0">
                <a:cs typeface="B Nazanin" panose="00000400000000000000" pitchFamily="2" charset="-78"/>
              </a:rPr>
              <a:t>(از </a:t>
            </a:r>
            <a:r>
              <a:rPr lang="fa-IR" sz="1400" b="0" dirty="0">
                <a:cs typeface="B Nazanin" panose="00000400000000000000" pitchFamily="2" charset="-78"/>
              </a:rPr>
              <a:t>سطح از جمله باقيمانده مواد آلی و نمکهای </a:t>
            </a:r>
            <a:r>
              <a:rPr lang="fa-IR" sz="1400" b="0" dirty="0" smtClean="0">
                <a:cs typeface="B Nazanin" panose="00000400000000000000" pitchFamily="2" charset="-78"/>
              </a:rPr>
              <a:t>غيرآلی) </a:t>
            </a:r>
            <a:r>
              <a:rPr lang="fa-IR" sz="1400" b="0" dirty="0">
                <a:cs typeface="B Nazanin" panose="00000400000000000000" pitchFamily="2" charset="-78"/>
              </a:rPr>
              <a:t>که </a:t>
            </a:r>
            <a:r>
              <a:rPr lang="fa-IR" sz="1400" b="0" dirty="0" smtClean="0">
                <a:cs typeface="B Nazanin" panose="00000400000000000000" pitchFamily="2" charset="-78"/>
              </a:rPr>
              <a:t>تداخلی در </a:t>
            </a:r>
            <a:r>
              <a:rPr lang="fa-IR" sz="1400" b="0" dirty="0">
                <a:cs typeface="B Nazanin" panose="00000400000000000000" pitchFamily="2" charset="-78"/>
              </a:rPr>
              <a:t>استریليزاسيون پيش نياید. برای این کار بهتر است وسائل پس از استفاده در ظرفی مقاوم به سوراخ شدگی قرار داده شوند و روی </a:t>
            </a:r>
            <a:r>
              <a:rPr lang="fa-IR" sz="1400" b="0" dirty="0" smtClean="0">
                <a:cs typeface="B Nazanin" panose="00000400000000000000" pitchFamily="2" charset="-78"/>
              </a:rPr>
              <a:t>آنها یک </a:t>
            </a:r>
            <a:r>
              <a:rPr lang="fa-IR" sz="1400" b="0" dirty="0">
                <a:cs typeface="B Nazanin" panose="00000400000000000000" pitchFamily="2" charset="-78"/>
              </a:rPr>
              <a:t>محلول شوینده/ضد عفونی کننده به همراه آب ولرم </a:t>
            </a:r>
            <a:r>
              <a:rPr lang="fa-IR" sz="1400" b="0" dirty="0" smtClean="0">
                <a:cs typeface="B Nazanin" panose="00000400000000000000" pitchFamily="2" charset="-78"/>
              </a:rPr>
              <a:t>(</a:t>
            </a:r>
            <a:r>
              <a:rPr lang="fa-IR" sz="1400" b="0" dirty="0" smtClean="0">
                <a:solidFill>
                  <a:schemeClr val="accent2">
                    <a:lumMod val="75000"/>
                  </a:schemeClr>
                </a:solidFill>
                <a:cs typeface="B Nazanin" panose="00000400000000000000" pitchFamily="2" charset="-78"/>
              </a:rPr>
              <a:t>حداکثر </a:t>
            </a:r>
            <a:r>
              <a:rPr lang="fa-IR" sz="1400" b="0" dirty="0">
                <a:solidFill>
                  <a:schemeClr val="accent2">
                    <a:lumMod val="75000"/>
                  </a:schemeClr>
                </a:solidFill>
                <a:cs typeface="B Nazanin" panose="00000400000000000000" pitchFamily="2" charset="-78"/>
              </a:rPr>
              <a:t>21 درجه سانتی </a:t>
            </a:r>
            <a:r>
              <a:rPr lang="fa-IR" sz="1400" b="0" dirty="0" smtClean="0">
                <a:solidFill>
                  <a:schemeClr val="accent2">
                    <a:lumMod val="75000"/>
                  </a:schemeClr>
                </a:solidFill>
                <a:cs typeface="B Nazanin" panose="00000400000000000000" pitchFamily="2" charset="-78"/>
              </a:rPr>
              <a:t>گراد)</a:t>
            </a:r>
            <a:r>
              <a:rPr lang="fa-IR" sz="1400" b="0" dirty="0" smtClean="0">
                <a:cs typeface="B Nazanin" panose="00000400000000000000" pitchFamily="2" charset="-78"/>
              </a:rPr>
              <a:t>ریخته</a:t>
            </a:r>
            <a:r>
              <a:rPr lang="fa-IR" sz="1400" b="0" dirty="0" smtClean="0">
                <a:solidFill>
                  <a:schemeClr val="accent2">
                    <a:lumMod val="75000"/>
                  </a:schemeClr>
                </a:solidFill>
                <a:cs typeface="B Nazanin" panose="00000400000000000000" pitchFamily="2" charset="-78"/>
              </a:rPr>
              <a:t> </a:t>
            </a:r>
            <a:r>
              <a:rPr lang="fa-IR" sz="1400" b="0" dirty="0">
                <a:cs typeface="B Nazanin" panose="00000400000000000000" pitchFamily="2" charset="-78"/>
              </a:rPr>
              <a:t>تا کاملاً روی وسایل پوشانده شود و </a:t>
            </a:r>
            <a:r>
              <a:rPr lang="fa-IR" sz="1400" b="0" dirty="0" smtClean="0">
                <a:cs typeface="B Nazanin" panose="00000400000000000000" pitchFamily="2" charset="-78"/>
              </a:rPr>
              <a:t>این کارنباید </a:t>
            </a:r>
            <a:r>
              <a:rPr lang="fa-IR" sz="1400" b="0" dirty="0">
                <a:cs typeface="B Nazanin" panose="00000400000000000000" pitchFamily="2" charset="-78"/>
              </a:rPr>
              <a:t>بيش از چند ساعت طول بکشد زیرا باعث خوردگی بعضی از وسایل خواهد شد. هيچگاه از محلول های ضد عفونی </a:t>
            </a:r>
            <a:r>
              <a:rPr lang="fa-IR" sz="1400" b="0" dirty="0" smtClean="0">
                <a:cs typeface="B Nazanin" panose="00000400000000000000" pitchFamily="2" charset="-78"/>
              </a:rPr>
              <a:t>کننده قوی/استريل </a:t>
            </a:r>
            <a:r>
              <a:rPr lang="fa-IR" sz="1400" b="0" dirty="0">
                <a:cs typeface="B Nazanin" panose="00000400000000000000" pitchFamily="2" charset="-78"/>
              </a:rPr>
              <a:t>کننده های شيميايی استفاده نکنيد</a:t>
            </a:r>
            <a:r>
              <a:rPr lang="fa-IR" sz="1400" b="0" dirty="0" smtClean="0">
                <a:cs typeface="B Nazanin" panose="00000400000000000000" pitchFamily="2" charset="-78"/>
              </a:rPr>
              <a:t>.</a:t>
            </a:r>
          </a:p>
          <a:p>
            <a:pPr algn="justLow"/>
            <a:r>
              <a:rPr lang="fa-IR" sz="1400" b="0" dirty="0">
                <a:cs typeface="B Nazanin" panose="00000400000000000000" pitchFamily="2" charset="-78"/>
              </a:rPr>
              <a:t> </a:t>
            </a:r>
            <a:r>
              <a:rPr lang="fa-IR" sz="1400" b="0" dirty="0" smtClean="0">
                <a:cs typeface="B Nazanin" panose="00000400000000000000" pitchFamily="2" charset="-78"/>
              </a:rPr>
              <a:t>       </a:t>
            </a:r>
            <a:r>
              <a:rPr lang="fa-IR" sz="1400" b="0" dirty="0">
                <a:cs typeface="B Nazanin" panose="00000400000000000000" pitchFamily="2" charset="-78"/>
              </a:rPr>
              <a:t>استفاده از </a:t>
            </a:r>
            <a:r>
              <a:rPr lang="fa-IR" sz="1400" b="0" dirty="0">
                <a:solidFill>
                  <a:schemeClr val="accent2">
                    <a:lumMod val="75000"/>
                  </a:schemeClr>
                </a:solidFill>
                <a:cs typeface="B Nazanin" panose="00000400000000000000" pitchFamily="2" charset="-78"/>
              </a:rPr>
              <a:t>لوازم محافظت شخصی مانند عينك محافظ/شيلد، روپوش </a:t>
            </a:r>
            <a:r>
              <a:rPr lang="fa-IR" sz="1400" b="0" dirty="0" smtClean="0">
                <a:solidFill>
                  <a:schemeClr val="accent2">
                    <a:lumMod val="75000"/>
                  </a:schemeClr>
                </a:solidFill>
                <a:cs typeface="B Nazanin" panose="00000400000000000000" pitchFamily="2" charset="-78"/>
              </a:rPr>
              <a:t>وزدن </a:t>
            </a:r>
            <a:r>
              <a:rPr lang="fa-IR" sz="1400" b="0" dirty="0">
                <a:solidFill>
                  <a:schemeClr val="accent2">
                    <a:lumMod val="75000"/>
                  </a:schemeClr>
                </a:solidFill>
                <a:cs typeface="B Nazanin" panose="00000400000000000000" pitchFamily="2" charset="-78"/>
              </a:rPr>
              <a:t>ماسك برای انجام عمل شستشو ضروری است</a:t>
            </a:r>
            <a:r>
              <a:rPr lang="fa-IR" sz="1400" b="0" dirty="0">
                <a:cs typeface="B Nazanin" panose="00000400000000000000" pitchFamily="2" charset="-78"/>
              </a:rPr>
              <a:t>. برای شستن وسایل و جابجایی آنها باید دستکش ظرفشویی بدست کرد. </a:t>
            </a:r>
          </a:p>
        </p:txBody>
      </p:sp>
    </p:spTree>
    <p:extLst>
      <p:ext uri="{BB962C8B-B14F-4D97-AF65-F5344CB8AC3E}">
        <p14:creationId xmlns:p14="http://schemas.microsoft.com/office/powerpoint/2010/main" val="2652755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496944" cy="6624736"/>
          </a:xfrm>
        </p:spPr>
        <p:txBody>
          <a:bodyPr>
            <a:normAutofit/>
          </a:bodyPr>
          <a:lstStyle/>
          <a:p>
            <a:pPr lvl="0" algn="justLow"/>
            <a:r>
              <a:rPr lang="fa-IR" sz="1400" dirty="0" smtClean="0">
                <a:solidFill>
                  <a:srgbClr val="FF0000"/>
                </a:solidFill>
                <a:cs typeface="B Nazanin" panose="00000400000000000000" pitchFamily="2" charset="-78"/>
              </a:rPr>
              <a:t>         استفاده </a:t>
            </a:r>
            <a:r>
              <a:rPr lang="fa-IR" sz="1400" dirty="0">
                <a:solidFill>
                  <a:srgbClr val="FF0000"/>
                </a:solidFill>
                <a:cs typeface="B Nazanin" panose="00000400000000000000" pitchFamily="2" charset="-78"/>
              </a:rPr>
              <a:t>از دستکش های معاینه یا جراحی در این مرحله ممنوع است. </a:t>
            </a:r>
            <a:endParaRPr lang="fa-IR" sz="1400" dirty="0" smtClean="0">
              <a:solidFill>
                <a:srgbClr val="FF0000"/>
              </a:solidFill>
              <a:cs typeface="B Nazanin" panose="00000400000000000000" pitchFamily="2" charset="-78"/>
            </a:endParaRPr>
          </a:p>
          <a:p>
            <a:pPr lvl="0" algn="justLow"/>
            <a:r>
              <a:rPr lang="fa-IR" sz="1400" b="0" dirty="0">
                <a:solidFill>
                  <a:srgbClr val="FF0000"/>
                </a:solidFill>
                <a:cs typeface="B Nazanin" panose="00000400000000000000" pitchFamily="2" charset="-78"/>
              </a:rPr>
              <a:t> </a:t>
            </a:r>
            <a:r>
              <a:rPr lang="fa-IR" sz="1400" b="0" dirty="0" smtClean="0">
                <a:solidFill>
                  <a:srgbClr val="FF0000"/>
                </a:solidFill>
                <a:cs typeface="B Nazanin" panose="00000400000000000000" pitchFamily="2" charset="-78"/>
              </a:rPr>
              <a:t>        </a:t>
            </a:r>
            <a:r>
              <a:rPr lang="fa-IR" sz="1400" b="0" dirty="0" smtClean="0">
                <a:solidFill>
                  <a:srgbClr val="000000"/>
                </a:solidFill>
                <a:cs typeface="B Nazanin" panose="00000400000000000000" pitchFamily="2" charset="-78"/>
              </a:rPr>
              <a:t>عمل </a:t>
            </a:r>
            <a:r>
              <a:rPr lang="fa-IR" sz="1400" b="0" dirty="0">
                <a:solidFill>
                  <a:srgbClr val="000000"/>
                </a:solidFill>
                <a:cs typeface="B Nazanin" panose="00000400000000000000" pitchFamily="2" charset="-78"/>
              </a:rPr>
              <a:t>شستشوی دستی وسایل باید در یک سينک عميق و مناسب انجام شودو ترجيحاً باید یک سينک جداگانه و زیر آب داغ برای آبکشی وسایل وجود داشته باشد. هميشه مراقب وسایل تيز باشيد، هرگز دست خودرا در سينک های پر از کف که نمی توان وسایل تيز درون آنها را بخوبی دید، فرو نبرید، بهتر است برای دور نگه داشتن وسایل از دست ها،از </a:t>
            </a:r>
            <a:r>
              <a:rPr lang="fa-IR" sz="1400" dirty="0">
                <a:solidFill>
                  <a:srgbClr val="000000"/>
                </a:solidFill>
                <a:cs typeface="B Nazanin" panose="00000400000000000000" pitchFamily="2" charset="-78"/>
              </a:rPr>
              <a:t>برس های دسته </a:t>
            </a:r>
            <a:r>
              <a:rPr lang="fa-IR" sz="1400" dirty="0" smtClean="0">
                <a:solidFill>
                  <a:srgbClr val="000000"/>
                </a:solidFill>
                <a:cs typeface="B Nazanin" panose="00000400000000000000" pitchFamily="2" charset="-78"/>
              </a:rPr>
              <a:t>بلند(نایلونی</a:t>
            </a:r>
            <a:r>
              <a:rPr lang="fa-IR" sz="1400" b="0" dirty="0" smtClean="0">
                <a:solidFill>
                  <a:srgbClr val="000000"/>
                </a:solidFill>
                <a:cs typeface="B Nazanin" panose="00000400000000000000" pitchFamily="2" charset="-78"/>
              </a:rPr>
              <a:t>)برای </a:t>
            </a:r>
            <a:r>
              <a:rPr lang="fa-IR" sz="1400" b="0" dirty="0">
                <a:solidFill>
                  <a:srgbClr val="000000"/>
                </a:solidFill>
                <a:cs typeface="B Nazanin" panose="00000400000000000000" pitchFamily="2" charset="-78"/>
              </a:rPr>
              <a:t>شستن آنها استفاده شود، </a:t>
            </a:r>
            <a:endParaRPr lang="fa-IR" sz="1400" b="0" dirty="0" smtClean="0">
              <a:solidFill>
                <a:srgbClr val="000000"/>
              </a:solidFill>
              <a:cs typeface="B Nazanin" panose="00000400000000000000" pitchFamily="2" charset="-78"/>
            </a:endParaRPr>
          </a:p>
          <a:p>
            <a:pPr lvl="0" algn="justLow"/>
            <a:r>
              <a:rPr lang="fa-IR" sz="1400" b="0" dirty="0">
                <a:solidFill>
                  <a:srgbClr val="000000"/>
                </a:solidFill>
                <a:cs typeface="B Nazanin" panose="00000400000000000000" pitchFamily="2" charset="-78"/>
              </a:rPr>
              <a:t> </a:t>
            </a:r>
            <a:r>
              <a:rPr lang="fa-IR" sz="1400" b="0" dirty="0" smtClean="0">
                <a:solidFill>
                  <a:srgbClr val="000000"/>
                </a:solidFill>
                <a:cs typeface="B Nazanin" panose="00000400000000000000" pitchFamily="2" charset="-78"/>
              </a:rPr>
              <a:t>      </a:t>
            </a:r>
            <a:r>
              <a:rPr lang="fa-IR" sz="1400" dirty="0" smtClean="0">
                <a:solidFill>
                  <a:srgbClr val="F96A1B"/>
                </a:solidFill>
                <a:cs typeface="B Nazanin" panose="00000400000000000000" pitchFamily="2" charset="-78"/>
              </a:rPr>
              <a:t>اسکاچ </a:t>
            </a:r>
            <a:r>
              <a:rPr lang="fa-IR" sz="1400" dirty="0">
                <a:solidFill>
                  <a:srgbClr val="F96A1B"/>
                </a:solidFill>
                <a:cs typeface="B Nazanin" panose="00000400000000000000" pitchFamily="2" charset="-78"/>
              </a:rPr>
              <a:t>یا برس های سيمی مناسب نيستند</a:t>
            </a:r>
            <a:r>
              <a:rPr lang="fa-IR" sz="1400" dirty="0">
                <a:solidFill>
                  <a:srgbClr val="000000"/>
                </a:solidFill>
                <a:cs typeface="B Nazanin" panose="00000400000000000000" pitchFamily="2" charset="-78"/>
              </a:rPr>
              <a:t>، </a:t>
            </a:r>
            <a:r>
              <a:rPr lang="fa-IR" sz="1400" dirty="0">
                <a:solidFill>
                  <a:srgbClr val="F96A1B">
                    <a:lumMod val="75000"/>
                  </a:srgbClr>
                </a:solidFill>
                <a:cs typeface="B Nazanin" panose="00000400000000000000" pitchFamily="2" charset="-78"/>
              </a:rPr>
              <a:t>این برس ها باید پس از استفاده شسته و تميز شوند و سپس خشک و در انتها استریل گردند</a:t>
            </a:r>
            <a:r>
              <a:rPr lang="fa-IR" sz="1400" dirty="0">
                <a:solidFill>
                  <a:srgbClr val="000000"/>
                </a:solidFill>
                <a:cs typeface="B Nazanin" panose="00000400000000000000" pitchFamily="2" charset="-78"/>
              </a:rPr>
              <a:t>. </a:t>
            </a:r>
            <a:endParaRPr lang="fa-IR" sz="1400" dirty="0" smtClean="0">
              <a:solidFill>
                <a:srgbClr val="000000"/>
              </a:solidFill>
              <a:cs typeface="B Nazanin" panose="00000400000000000000" pitchFamily="2" charset="-78"/>
            </a:endParaRPr>
          </a:p>
          <a:p>
            <a:pPr lvl="0" algn="justLow"/>
            <a:r>
              <a:rPr lang="fa-IR" sz="1400" b="0" dirty="0">
                <a:solidFill>
                  <a:srgbClr val="000000"/>
                </a:solidFill>
                <a:cs typeface="B Nazanin" panose="00000400000000000000" pitchFamily="2" charset="-78"/>
              </a:rPr>
              <a:t> </a:t>
            </a:r>
            <a:r>
              <a:rPr lang="fa-IR" sz="1400" b="0" dirty="0" smtClean="0">
                <a:solidFill>
                  <a:srgbClr val="000000"/>
                </a:solidFill>
                <a:cs typeface="B Nazanin" panose="00000400000000000000" pitchFamily="2" charset="-78"/>
              </a:rPr>
              <a:t>         بهتر </a:t>
            </a:r>
            <a:r>
              <a:rPr lang="fa-IR" sz="1400" b="0" dirty="0">
                <a:solidFill>
                  <a:srgbClr val="000000"/>
                </a:solidFill>
                <a:cs typeface="B Nazanin" panose="00000400000000000000" pitchFamily="2" charset="-78"/>
              </a:rPr>
              <a:t>است از انواع یکبار مصرف آنها استفاده شود. وسایل باید بصورت خشک نگهداری شوند و در محلول های ضد عفونی کننده قرار نگيرند. وسایل استيل را همراه با وسایل تيتانيومی شسته نشوند. از آنجایی که آب موجود روی سطح وسایل خيس آنها در عمل استریليزاسيون تداخل ایجاد می کند. وسایل تميز شده قبل از مرحله استریليزاسيون، را با دستمال حوله ای یا پارچه تميزبدون پرز خشک شوندتجهيزات اتوماتيک با بالا رفتن سرعت اثر پيشرفت تميزی امکان بالا رفتن بهره وری را از جهات مختلف بالا برده تماس کارکنان را با خون و مایعات بدن کاهش دهد. </a:t>
            </a:r>
            <a:endParaRPr lang="fa-IR" sz="1400" b="0" dirty="0" smtClean="0">
              <a:solidFill>
                <a:srgbClr val="000000"/>
              </a:solidFill>
              <a:cs typeface="B Nazanin" panose="00000400000000000000" pitchFamily="2" charset="-78"/>
            </a:endParaRPr>
          </a:p>
          <a:p>
            <a:pPr lvl="0" algn="justLow"/>
            <a:r>
              <a:rPr lang="fa-IR" sz="1400" b="0" dirty="0">
                <a:solidFill>
                  <a:srgbClr val="000000"/>
                </a:solidFill>
                <a:cs typeface="B Nazanin" panose="00000400000000000000" pitchFamily="2" charset="-78"/>
              </a:rPr>
              <a:t> </a:t>
            </a:r>
            <a:r>
              <a:rPr lang="fa-IR" sz="1400" b="0" dirty="0" smtClean="0">
                <a:solidFill>
                  <a:srgbClr val="000000"/>
                </a:solidFill>
                <a:cs typeface="B Nazanin" panose="00000400000000000000" pitchFamily="2" charset="-78"/>
              </a:rPr>
              <a:t>        وسایل </a:t>
            </a:r>
            <a:r>
              <a:rPr lang="fa-IR" sz="1400" b="0" dirty="0">
                <a:solidFill>
                  <a:srgbClr val="000000"/>
                </a:solidFill>
                <a:cs typeface="B Nazanin" panose="00000400000000000000" pitchFamily="2" charset="-78"/>
              </a:rPr>
              <a:t>ظریف یا پيچيده و ابزار حساس به حرارت یا بخارنيازمند آن است که به دقت با دست تميز گردند</a:t>
            </a:r>
            <a:r>
              <a:rPr lang="fa-IR" sz="1400" b="0" dirty="0">
                <a:solidFill>
                  <a:srgbClr val="FF0000"/>
                </a:solidFill>
                <a:cs typeface="B Nazanin" panose="00000400000000000000" pitchFamily="2" charset="-78"/>
              </a:rPr>
              <a:t>. </a:t>
            </a:r>
            <a:endParaRPr lang="fa-IR" sz="1400" b="0" dirty="0" smtClean="0">
              <a:solidFill>
                <a:srgbClr val="FF0000"/>
              </a:solidFill>
              <a:cs typeface="B Nazanin" panose="00000400000000000000" pitchFamily="2" charset="-78"/>
            </a:endParaRPr>
          </a:p>
          <a:p>
            <a:pPr lvl="0" algn="justLow"/>
            <a:r>
              <a:rPr lang="fa-IR" sz="1400" dirty="0">
                <a:solidFill>
                  <a:srgbClr val="FF0000"/>
                </a:solidFill>
                <a:cs typeface="B Nazanin" panose="00000400000000000000" pitchFamily="2" charset="-78"/>
              </a:rPr>
              <a:t> </a:t>
            </a:r>
            <a:r>
              <a:rPr lang="fa-IR" sz="1400" dirty="0" smtClean="0">
                <a:solidFill>
                  <a:srgbClr val="FF0000"/>
                </a:solidFill>
                <a:cs typeface="B Nazanin" panose="00000400000000000000" pitchFamily="2" charset="-78"/>
              </a:rPr>
              <a:t>         پرسنلی </a:t>
            </a:r>
            <a:r>
              <a:rPr lang="fa-IR" sz="1400" dirty="0">
                <a:solidFill>
                  <a:srgbClr val="FF0000"/>
                </a:solidFill>
                <a:cs typeface="B Nazanin" panose="00000400000000000000" pitchFamily="2" charset="-78"/>
              </a:rPr>
              <a:t>که در محل گندزدایی کردن کار می کنند بایستی هنگام جابجایی ابزار یا تميزکردن ابزار آلوده از دستکش یکبار مصرف و ماسک و پوشش گان استفاده نمایند. </a:t>
            </a:r>
            <a:endParaRPr lang="fa-IR" sz="1400" dirty="0" smtClean="0">
              <a:solidFill>
                <a:srgbClr val="FF0000"/>
              </a:solidFill>
              <a:cs typeface="B Nazanin" panose="00000400000000000000" pitchFamily="2" charset="-78"/>
            </a:endParaRPr>
          </a:p>
          <a:p>
            <a:pPr lvl="0" algn="justLow"/>
            <a:r>
              <a:rPr lang="fa-IR" sz="1400" b="0" dirty="0">
                <a:solidFill>
                  <a:srgbClr val="FF0000"/>
                </a:solidFill>
                <a:cs typeface="B Nazanin" panose="00000400000000000000" pitchFamily="2" charset="-78"/>
              </a:rPr>
              <a:t> </a:t>
            </a:r>
            <a:r>
              <a:rPr lang="fa-IR" sz="1400" b="0" dirty="0" smtClean="0">
                <a:solidFill>
                  <a:srgbClr val="FF0000"/>
                </a:solidFill>
                <a:cs typeface="B Nazanin" panose="00000400000000000000" pitchFamily="2" charset="-78"/>
              </a:rPr>
              <a:t>         </a:t>
            </a:r>
            <a:r>
              <a:rPr lang="fa-IR" sz="1400" b="0" dirty="0" smtClean="0">
                <a:solidFill>
                  <a:srgbClr val="000000"/>
                </a:solidFill>
                <a:cs typeface="B Nazanin" panose="00000400000000000000" pitchFamily="2" charset="-78"/>
              </a:rPr>
              <a:t>ابزار </a:t>
            </a:r>
            <a:r>
              <a:rPr lang="fa-IR" sz="1400" b="0" dirty="0">
                <a:solidFill>
                  <a:srgbClr val="000000"/>
                </a:solidFill>
                <a:cs typeface="B Nazanin" panose="00000400000000000000" pitchFamily="2" charset="-78"/>
              </a:rPr>
              <a:t>آلوده یک منشأ ميکروارگانيسم بوده و میتواند از طریق تماس با پوست دست یا با مخاط چشم، بينی و دهان آلودگی را منتقل نمایند</a:t>
            </a:r>
            <a:r>
              <a:rPr lang="fa-IR" sz="1400" b="0" dirty="0" smtClean="0">
                <a:solidFill>
                  <a:srgbClr val="000000"/>
                </a:solidFill>
                <a:cs typeface="B Nazanin" panose="00000400000000000000" pitchFamily="2" charset="-78"/>
              </a:rPr>
              <a:t>.</a:t>
            </a:r>
          </a:p>
          <a:p>
            <a:pPr lvl="0" algn="justLow"/>
            <a:endParaRPr lang="fa-IR" sz="1400" b="0" dirty="0">
              <a:solidFill>
                <a:srgbClr val="000000"/>
              </a:solidFill>
              <a:cs typeface="B Nazanin" panose="00000400000000000000" pitchFamily="2" charset="-78"/>
            </a:endParaRPr>
          </a:p>
          <a:p>
            <a:r>
              <a:rPr lang="fa-IR" sz="1400" b="0" dirty="0" smtClean="0">
                <a:cs typeface="B Nazanin" panose="00000400000000000000" pitchFamily="2" charset="-78"/>
              </a:rPr>
              <a:t>          توجه</a:t>
            </a:r>
            <a:r>
              <a:rPr lang="fa-IR" sz="1400" b="0" dirty="0">
                <a:cs typeface="B Nazanin" panose="00000400000000000000" pitchFamily="2" charset="-78"/>
              </a:rPr>
              <a:t>: در هنگام نظافت دمای آب نباید از </a:t>
            </a:r>
            <a:r>
              <a:rPr lang="fa-IR" sz="1400" b="0" dirty="0" smtClean="0">
                <a:cs typeface="B Nazanin" panose="00000400000000000000" pitchFamily="2" charset="-78"/>
              </a:rPr>
              <a:t>50درجه </a:t>
            </a:r>
            <a:r>
              <a:rPr lang="fa-IR" sz="1400" b="0" dirty="0">
                <a:cs typeface="B Nazanin" panose="00000400000000000000" pitchFamily="2" charset="-78"/>
              </a:rPr>
              <a:t>سانتيگراد بالاتر رود و درجه دمای آب </a:t>
            </a:r>
            <a:r>
              <a:rPr lang="fa-IR" sz="1400" b="0" dirty="0" smtClean="0">
                <a:cs typeface="B Nazanin" panose="00000400000000000000" pitchFamily="2" charset="-78"/>
              </a:rPr>
              <a:t>45درجه </a:t>
            </a:r>
            <a:r>
              <a:rPr lang="fa-IR" sz="1400" b="0" dirty="0">
                <a:cs typeface="B Nazanin" panose="00000400000000000000" pitchFamily="2" charset="-78"/>
              </a:rPr>
              <a:t>مناسب می باشد هيچگاه وسایل </a:t>
            </a:r>
            <a:r>
              <a:rPr lang="fa-IR" sz="1400" b="0" dirty="0" smtClean="0">
                <a:cs typeface="B Nazanin" panose="00000400000000000000" pitchFamily="2" charset="-78"/>
              </a:rPr>
              <a:t>آلوده به </a:t>
            </a:r>
            <a:r>
              <a:rPr lang="fa-IR" sz="1400" b="0" dirty="0">
                <a:cs typeface="B Nazanin" panose="00000400000000000000" pitchFamily="2" charset="-78"/>
              </a:rPr>
              <a:t>خون و ترشحات نباید قبل از شستشو و نظافت </a:t>
            </a:r>
            <a:r>
              <a:rPr lang="fa-IR" sz="1400" b="0" dirty="0" smtClean="0">
                <a:cs typeface="B Nazanin" panose="00000400000000000000" pitchFamily="2" charset="-78"/>
              </a:rPr>
              <a:t>(مرحله </a:t>
            </a:r>
            <a:r>
              <a:rPr lang="en-US" sz="1400" dirty="0">
                <a:cs typeface="B Nazanin" panose="00000400000000000000" pitchFamily="2" charset="-78"/>
              </a:rPr>
              <a:t>cleaning</a:t>
            </a:r>
            <a:r>
              <a:rPr lang="en-US" sz="1400" b="0" dirty="0">
                <a:cs typeface="B Nazanin" panose="00000400000000000000" pitchFamily="2" charset="-78"/>
              </a:rPr>
              <a:t> </a:t>
            </a:r>
            <a:r>
              <a:rPr lang="fa-IR" sz="1400" b="0" dirty="0" smtClean="0">
                <a:cs typeface="B Nazanin" panose="00000400000000000000" pitchFamily="2" charset="-78"/>
              </a:rPr>
              <a:t>) درون </a:t>
            </a:r>
            <a:r>
              <a:rPr lang="fa-IR" sz="1400" b="0" dirty="0">
                <a:cs typeface="B Nazanin" panose="00000400000000000000" pitchFamily="2" charset="-78"/>
              </a:rPr>
              <a:t>محلول های ضد عفونی کننده غوطه ور گردد .</a:t>
            </a:r>
          </a:p>
        </p:txBody>
      </p:sp>
    </p:spTree>
    <p:extLst>
      <p:ext uri="{BB962C8B-B14F-4D97-AF65-F5344CB8AC3E}">
        <p14:creationId xmlns:p14="http://schemas.microsoft.com/office/powerpoint/2010/main" val="3673878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12968" cy="6336704"/>
          </a:xfrm>
        </p:spPr>
        <p:txBody>
          <a:bodyPr>
            <a:noAutofit/>
          </a:bodyPr>
          <a:lstStyle/>
          <a:p>
            <a:pPr algn="just"/>
            <a:r>
              <a:rPr lang="fa-IR" sz="1800" dirty="0" smtClean="0">
                <a:solidFill>
                  <a:schemeClr val="accent2">
                    <a:lumMod val="75000"/>
                  </a:schemeClr>
                </a:solidFill>
              </a:rPr>
              <a:t>     بطور </a:t>
            </a:r>
            <a:r>
              <a:rPr lang="fa-IR" sz="1800" dirty="0">
                <a:solidFill>
                  <a:schemeClr val="accent2">
                    <a:lumMod val="75000"/>
                  </a:schemeClr>
                </a:solidFill>
              </a:rPr>
              <a:t>کلی استفاده از روش اتوماتيک </a:t>
            </a:r>
            <a:r>
              <a:rPr lang="fa-IR" sz="1800" dirty="0" smtClean="0">
                <a:solidFill>
                  <a:schemeClr val="accent2">
                    <a:lumMod val="75000"/>
                  </a:schemeClr>
                </a:solidFill>
              </a:rPr>
              <a:t>(شوینده </a:t>
            </a:r>
            <a:r>
              <a:rPr lang="fa-IR" sz="1800" dirty="0">
                <a:solidFill>
                  <a:schemeClr val="accent2">
                    <a:lumMod val="75000"/>
                  </a:schemeClr>
                </a:solidFill>
              </a:rPr>
              <a:t>های اولتراسونيک یا ماشين های شوینده-ضد عفونی </a:t>
            </a:r>
            <a:r>
              <a:rPr lang="fa-IR" sz="1800" dirty="0" smtClean="0">
                <a:solidFill>
                  <a:schemeClr val="accent2">
                    <a:lumMod val="75000"/>
                  </a:schemeClr>
                </a:solidFill>
              </a:rPr>
              <a:t>کننده) </a:t>
            </a:r>
            <a:r>
              <a:rPr lang="fa-IR" sz="1800" dirty="0">
                <a:solidFill>
                  <a:schemeClr val="accent2">
                    <a:lumMod val="75000"/>
                  </a:schemeClr>
                </a:solidFill>
              </a:rPr>
              <a:t>بعلت افزایش بازدهی اثر </a:t>
            </a:r>
            <a:r>
              <a:rPr lang="fa-IR" sz="1800" dirty="0" smtClean="0">
                <a:solidFill>
                  <a:schemeClr val="accent2">
                    <a:lumMod val="75000"/>
                  </a:schemeClr>
                </a:solidFill>
              </a:rPr>
              <a:t>بخشی و </a:t>
            </a:r>
            <a:r>
              <a:rPr lang="fa-IR" sz="1800" dirty="0">
                <a:solidFill>
                  <a:schemeClr val="accent2">
                    <a:lumMod val="75000"/>
                  </a:schemeClr>
                </a:solidFill>
              </a:rPr>
              <a:t>کيفيت کار وکاهش آلودگی کارکنان بعلت کاهش تماس با خون و </a:t>
            </a:r>
            <a:r>
              <a:rPr lang="fa-IR" sz="1800" dirty="0" smtClean="0">
                <a:solidFill>
                  <a:schemeClr val="accent2">
                    <a:lumMod val="75000"/>
                  </a:schemeClr>
                </a:solidFill>
              </a:rPr>
              <a:t>مایعات </a:t>
            </a:r>
            <a:r>
              <a:rPr lang="fa-IR" sz="1800" dirty="0">
                <a:solidFill>
                  <a:schemeClr val="accent2">
                    <a:lumMod val="75000"/>
                  </a:schemeClr>
                </a:solidFill>
              </a:rPr>
              <a:t>بدن ارجحيت دارد .</a:t>
            </a:r>
          </a:p>
          <a:p>
            <a:r>
              <a:rPr lang="fa-IR" sz="1400" b="0" dirty="0"/>
              <a:t>در حال حاضر دو نوع دستگاه برای شستن وسايل </a:t>
            </a:r>
            <a:r>
              <a:rPr lang="fa-IR" sz="1400" b="0" dirty="0" smtClean="0"/>
              <a:t>موجودند:</a:t>
            </a:r>
          </a:p>
          <a:p>
            <a:r>
              <a:rPr lang="fa-IR" sz="1400" dirty="0" smtClean="0"/>
              <a:t>1- </a:t>
            </a:r>
            <a:r>
              <a:rPr lang="fa-IR" sz="1400" dirty="0" smtClean="0">
                <a:solidFill>
                  <a:srgbClr val="0070C0"/>
                </a:solidFill>
              </a:rPr>
              <a:t>حمام </a:t>
            </a:r>
            <a:r>
              <a:rPr lang="fa-IR" sz="1400" dirty="0">
                <a:solidFill>
                  <a:srgbClr val="0070C0"/>
                </a:solidFill>
              </a:rPr>
              <a:t>های اولترا سونيک</a:t>
            </a:r>
          </a:p>
          <a:p>
            <a:r>
              <a:rPr lang="fa-IR" sz="1400" dirty="0" smtClean="0"/>
              <a:t>2- </a:t>
            </a:r>
            <a:r>
              <a:rPr lang="fa-IR" sz="1400" dirty="0" smtClean="0">
                <a:solidFill>
                  <a:srgbClr val="0070C0"/>
                </a:solidFill>
              </a:rPr>
              <a:t>دستگاههای </a:t>
            </a:r>
            <a:r>
              <a:rPr lang="fa-IR" sz="1400" dirty="0">
                <a:solidFill>
                  <a:srgbClr val="0070C0"/>
                </a:solidFill>
              </a:rPr>
              <a:t>شوینده- ضدعفونی کننده</a:t>
            </a:r>
          </a:p>
          <a:p>
            <a:r>
              <a:rPr lang="fa-IR" sz="1400" b="0" dirty="0">
                <a:solidFill>
                  <a:srgbClr val="FF0000"/>
                </a:solidFill>
                <a:cs typeface="B Titr" panose="00000700000000000000" pitchFamily="2" charset="-78"/>
              </a:rPr>
              <a:t>حمام های اولتراسونيك:</a:t>
            </a:r>
          </a:p>
          <a:p>
            <a:pPr algn="just"/>
            <a:r>
              <a:rPr lang="fa-IR" sz="1400" b="0" dirty="0" smtClean="0"/>
              <a:t>        در </a:t>
            </a:r>
            <a:r>
              <a:rPr lang="fa-IR" sz="1400" b="0" dirty="0"/>
              <a:t>صورت استفاده از دستگاه شویندة اولتراسونيک، بهتر است وسایل را درون سبد اولتراسونيک قرار داده و سپس آنرا در ظرف </a:t>
            </a:r>
            <a:r>
              <a:rPr lang="fa-IR" sz="1400" b="0" dirty="0" smtClean="0"/>
              <a:t>مخصوص حاوی </a:t>
            </a:r>
            <a:r>
              <a:rPr lang="fa-IR" sz="1400" b="0" dirty="0"/>
              <a:t>محلول حد واسط، غوطه ور کرده وسپس سبد حاوی وسایل را از محلول به دروندستگاه شوینده منتقل کرد در طراحی بهتر است </a:t>
            </a:r>
            <a:r>
              <a:rPr lang="fa-IR" sz="1400" b="0" dirty="0" smtClean="0"/>
              <a:t>که اول </a:t>
            </a:r>
            <a:r>
              <a:rPr lang="fa-IR" sz="1400" b="0" dirty="0"/>
              <a:t>شویندة اولتراسونيک قرار بگيرد بعد سينک آبکشی و در آخر دستگاه استریل کننده زیرا وسایلی که با این دستگاه شسته </a:t>
            </a:r>
            <a:r>
              <a:rPr lang="fa-IR" sz="1400" b="0" dirty="0" smtClean="0"/>
              <a:t>مي شوند هنوز        آلوده </a:t>
            </a:r>
            <a:r>
              <a:rPr lang="fa-IR" sz="1400" b="0" dirty="0"/>
              <a:t>اند. وسایل پلاستيکی وبعضی از فرزها رانمی توان به این روش شست. خون یا سایر آلودگی های عمده را با غوطه ور کردن وسایل </a:t>
            </a:r>
            <a:r>
              <a:rPr lang="fa-IR" sz="1400" b="0" dirty="0" smtClean="0"/>
              <a:t>در سينک </a:t>
            </a:r>
            <a:r>
              <a:rPr lang="fa-IR" sz="1400" b="0" dirty="0"/>
              <a:t>آب ولرم </a:t>
            </a:r>
            <a:r>
              <a:rPr lang="fa-IR" sz="1400" b="0" dirty="0" smtClean="0"/>
              <a:t>(نه داغ) </a:t>
            </a:r>
            <a:r>
              <a:rPr lang="fa-IR" sz="1400" b="0" dirty="0"/>
              <a:t>بشویيد. این وسایل را زیر آب روان نشویيد، ترجيحاً از محلول های شویندة آنزیمی با کف کم در درجة </a:t>
            </a:r>
            <a:r>
              <a:rPr lang="fa-IR" sz="1400" b="0" dirty="0" smtClean="0"/>
              <a:t>حرارت        های </a:t>
            </a:r>
            <a:r>
              <a:rPr lang="fa-IR" sz="1400" b="0" dirty="0"/>
              <a:t>پایين استفاده کنيد. برای تميز و ضد عفونی کردن دستگاه مطابق با دستورات کارخانة سازنده رفتار نمایيد. اما بصورت یک قانون </a:t>
            </a:r>
            <a:r>
              <a:rPr lang="fa-IR" sz="1400" b="0" dirty="0" smtClean="0"/>
              <a:t>کلی،باید </a:t>
            </a:r>
            <a:r>
              <a:rPr lang="fa-IR" sz="1400" b="0" dirty="0"/>
              <a:t>در پایان هر روز کاری محلول دستگاه را خالی کرده، سبد و مخزن آن را بخوبی شسته و ضد عفونی و سپس خشک شوند. در </a:t>
            </a:r>
            <a:r>
              <a:rPr lang="fa-IR" sz="1400" b="0" dirty="0" smtClean="0"/>
              <a:t>ابتدای هر </a:t>
            </a:r>
            <a:r>
              <a:rPr lang="fa-IR" sz="1400" b="0" dirty="0"/>
              <a:t>روز کاری </a:t>
            </a:r>
            <a:r>
              <a:rPr lang="fa-IR" sz="1400" b="0" dirty="0" smtClean="0"/>
              <a:t>محلول شویندة </a:t>
            </a:r>
            <a:r>
              <a:rPr lang="fa-IR" sz="1400" b="0" dirty="0"/>
              <a:t>تازه تهيه کرده و مخزن را پر نموده،هفته ای یک بار کار آیی دستگاه را چک شود</a:t>
            </a:r>
            <a:r>
              <a:rPr lang="fa-IR" sz="1400" b="0" dirty="0" smtClean="0"/>
              <a:t>.</a:t>
            </a:r>
          </a:p>
          <a:p>
            <a:r>
              <a:rPr lang="fa-IR" sz="1400" b="0" dirty="0">
                <a:solidFill>
                  <a:srgbClr val="FF0000"/>
                </a:solidFill>
                <a:cs typeface="B Titr" panose="00000700000000000000" pitchFamily="2" charset="-78"/>
              </a:rPr>
              <a:t>دستگاه های شوينده-ضد عفونی کننده:</a:t>
            </a:r>
          </a:p>
          <a:p>
            <a:r>
              <a:rPr lang="fa-IR" sz="1400" b="0" dirty="0" smtClean="0"/>
              <a:t>    این </a:t>
            </a:r>
            <a:r>
              <a:rPr lang="fa-IR" sz="1400" b="0" dirty="0"/>
              <a:t>دستگاه ها بصورت روميزی و یا ایستاده طراحی شده ودارای </a:t>
            </a:r>
            <a:r>
              <a:rPr lang="fa-IR" sz="1400" b="0" dirty="0" smtClean="0"/>
              <a:t>چرخه </a:t>
            </a:r>
            <a:r>
              <a:rPr lang="fa-IR" sz="1400" b="0" dirty="0"/>
              <a:t>شستشوی </a:t>
            </a:r>
            <a:r>
              <a:rPr lang="fa-IR" sz="1400" b="0" dirty="0" smtClean="0"/>
              <a:t>اوليه </a:t>
            </a:r>
            <a:r>
              <a:rPr lang="fa-IR" sz="1400" b="0" dirty="0"/>
              <a:t>سرد </a:t>
            </a:r>
            <a:r>
              <a:rPr lang="fa-IR" sz="1400" b="0" dirty="0" smtClean="0"/>
              <a:t>(حداکثر 35 </a:t>
            </a:r>
            <a:r>
              <a:rPr lang="fa-IR" sz="1400" b="0" dirty="0"/>
              <a:t>درجه سانتی </a:t>
            </a:r>
            <a:r>
              <a:rPr lang="fa-IR" sz="1400" b="0" dirty="0" smtClean="0"/>
              <a:t>گراد) </a:t>
            </a:r>
            <a:r>
              <a:rPr lang="fa-IR" sz="1400" b="0" dirty="0"/>
              <a:t>می باشند</a:t>
            </a:r>
          </a:p>
          <a:p>
            <a:r>
              <a:rPr lang="fa-IR" sz="1400" b="0" dirty="0" smtClean="0"/>
              <a:t>     و </a:t>
            </a:r>
            <a:r>
              <a:rPr lang="fa-IR" sz="1400" b="0" dirty="0"/>
              <a:t>در آخر هم آبکشی - پس از این مرحله، فازشستشوی اصلی سپس آبکشی بعد ضد عفونی کردن </a:t>
            </a:r>
            <a:r>
              <a:rPr lang="fa-IR" sz="1400" b="0" dirty="0" smtClean="0"/>
              <a:t>معمولاً </a:t>
            </a:r>
            <a:r>
              <a:rPr lang="fa-IR" sz="1400" b="0" dirty="0"/>
              <a:t>حرارتی با آب داغ </a:t>
            </a:r>
            <a:r>
              <a:rPr lang="fa-IR" sz="1400" b="0" dirty="0" smtClean="0"/>
              <a:t>( 80-90درجه سانتی گراد) پس </a:t>
            </a:r>
            <a:r>
              <a:rPr lang="fa-IR" sz="1400" b="0" dirty="0"/>
              <a:t>ازضد عفونی شدن با مواد ضد عفونی کننده های </a:t>
            </a:r>
            <a:r>
              <a:rPr lang="fa-IR" sz="1400" b="0" dirty="0" smtClean="0"/>
              <a:t>شيميائی الزامی </a:t>
            </a:r>
            <a:r>
              <a:rPr lang="fa-IR" sz="1400" b="0" dirty="0"/>
              <a:t>است . گروهی از این دستگاه ها یک مرحلة خشک کردن نهایی </a:t>
            </a:r>
            <a:r>
              <a:rPr lang="fa-IR" sz="1400" b="0" dirty="0" smtClean="0"/>
              <a:t>هم دارند.</a:t>
            </a:r>
            <a:endParaRPr lang="fa-IR" sz="1400" b="0" dirty="0"/>
          </a:p>
        </p:txBody>
      </p:sp>
    </p:spTree>
    <p:extLst>
      <p:ext uri="{BB962C8B-B14F-4D97-AF65-F5344CB8AC3E}">
        <p14:creationId xmlns:p14="http://schemas.microsoft.com/office/powerpoint/2010/main" val="1708607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640960" cy="6624736"/>
          </a:xfrm>
        </p:spPr>
        <p:txBody>
          <a:bodyPr>
            <a:normAutofit fontScale="32500" lnSpcReduction="20000"/>
          </a:bodyPr>
          <a:lstStyle/>
          <a:p>
            <a:pPr algn="justLow"/>
            <a:r>
              <a:rPr lang="fa-IR" sz="5500" dirty="0" smtClean="0">
                <a:solidFill>
                  <a:srgbClr val="FF0000"/>
                </a:solidFill>
                <a:cs typeface="B Titr" panose="00000700000000000000" pitchFamily="2" charset="-78"/>
              </a:rPr>
              <a:t>                                                                                   دترجنتها</a:t>
            </a:r>
          </a:p>
          <a:p>
            <a:pPr algn="justLow"/>
            <a:r>
              <a:rPr lang="fa-IR" sz="4300" dirty="0" smtClean="0"/>
              <a:t>       </a:t>
            </a:r>
            <a:r>
              <a:rPr lang="fa-IR" sz="4300" b="0" dirty="0" smtClean="0"/>
              <a:t>آنزیم </a:t>
            </a:r>
            <a:r>
              <a:rPr lang="fa-IR" sz="4300" b="0" dirty="0"/>
              <a:t>دار و یا بر پایه الکالين می باشند که می توانند حاوی مواد فعال ضد ميکروب نيز باشند.</a:t>
            </a:r>
          </a:p>
          <a:p>
            <a:pPr algn="justLow">
              <a:lnSpc>
                <a:spcPct val="120000"/>
              </a:lnSpc>
            </a:pPr>
            <a:r>
              <a:rPr lang="fa-IR" sz="4300" b="0" dirty="0" smtClean="0"/>
              <a:t>       در </a:t>
            </a:r>
            <a:r>
              <a:rPr lang="fa-IR" sz="4300" b="0" dirty="0"/>
              <a:t>هر دو مورد بالا شوینده باید حاوی ماده سورفکتانت با کف پایين باشد تا آلودگی را از سطح وسيله جدا کرده و به صورت معلق، محلول </a:t>
            </a:r>
            <a:r>
              <a:rPr lang="fa-IR" sz="4300" b="0" dirty="0" smtClean="0"/>
              <a:t>و </a:t>
            </a:r>
            <a:r>
              <a:rPr lang="fa-IR" sz="4300" b="0" dirty="0"/>
              <a:t>یا پراکنده در حلال حفظ کند و خاصيت کف کنندگی پایين در </a:t>
            </a:r>
            <a:r>
              <a:rPr lang="fa-IR" sz="4300" b="0" dirty="0" smtClean="0"/>
              <a:t>دمایاطاق </a:t>
            </a:r>
            <a:r>
              <a:rPr lang="fa-IR" sz="4300" b="0" dirty="0"/>
              <a:t>بسيار ضروری است زیرا در این شرایط امکان کنترل تميزی و سلامت وسيله فراهم شده و سلامت پرسنل نيز به خطر نمی افتد.</a:t>
            </a:r>
          </a:p>
          <a:p>
            <a:pPr algn="justLow">
              <a:lnSpc>
                <a:spcPct val="120000"/>
              </a:lnSpc>
            </a:pPr>
            <a:r>
              <a:rPr lang="fa-IR" sz="4300" b="0" dirty="0" smtClean="0"/>
              <a:t>       دترجنت </a:t>
            </a:r>
            <a:r>
              <a:rPr lang="fa-IR" sz="4300" b="0" dirty="0"/>
              <a:t>های بدون خاصيت ضد ميکروبی باید به صورت یک بار مصرف تهيه شوند و دترجنت های با خاصيت ضد ميکروبی باید روزی یکبار تهيه شوند. در هر صورت اگر محلول حاوی دترجنت کدر شود، باید </a:t>
            </a:r>
            <a:r>
              <a:rPr lang="fa-IR" sz="4300" b="0" dirty="0" smtClean="0"/>
              <a:t>محلول جدید </a:t>
            </a:r>
            <a:r>
              <a:rPr lang="fa-IR" sz="4300" b="0" dirty="0"/>
              <a:t>تهيه گردد.</a:t>
            </a:r>
          </a:p>
          <a:p>
            <a:pPr algn="justLow">
              <a:lnSpc>
                <a:spcPct val="120000"/>
              </a:lnSpc>
            </a:pPr>
            <a:r>
              <a:rPr lang="fa-IR" sz="4900" b="0" dirty="0" smtClean="0">
                <a:solidFill>
                  <a:srgbClr val="FF0000"/>
                </a:solidFill>
                <a:cs typeface="B Titr" panose="00000700000000000000" pitchFamily="2" charset="-78"/>
              </a:rPr>
              <a:t>         انواع </a:t>
            </a:r>
            <a:r>
              <a:rPr lang="fa-IR" sz="4900" b="0" dirty="0">
                <a:solidFill>
                  <a:srgbClr val="FF0000"/>
                </a:solidFill>
                <a:cs typeface="B Titr" panose="00000700000000000000" pitchFamily="2" charset="-78"/>
              </a:rPr>
              <a:t>دترجنت ها شامل:</a:t>
            </a:r>
          </a:p>
          <a:p>
            <a:pPr algn="justLow"/>
            <a:r>
              <a:rPr lang="fa-IR" sz="4300" b="0" dirty="0" smtClean="0">
                <a:solidFill>
                  <a:schemeClr val="accent2">
                    <a:lumMod val="75000"/>
                  </a:schemeClr>
                </a:solidFill>
              </a:rPr>
              <a:t>  *</a:t>
            </a:r>
            <a:r>
              <a:rPr lang="fa-IR" sz="4300" dirty="0" smtClean="0">
                <a:solidFill>
                  <a:schemeClr val="accent2">
                    <a:lumMod val="75000"/>
                  </a:schemeClr>
                </a:solidFill>
              </a:rPr>
              <a:t>دترجنت </a:t>
            </a:r>
            <a:r>
              <a:rPr lang="fa-IR" sz="4300" dirty="0">
                <a:solidFill>
                  <a:schemeClr val="accent2">
                    <a:lumMod val="75000"/>
                  </a:schemeClr>
                </a:solidFill>
              </a:rPr>
              <a:t>های آنزیماتيک:</a:t>
            </a:r>
          </a:p>
          <a:p>
            <a:pPr algn="justLow"/>
            <a:r>
              <a:rPr lang="fa-IR" sz="4300" b="0" dirty="0" smtClean="0"/>
              <a:t>    شامل </a:t>
            </a:r>
            <a:r>
              <a:rPr lang="fa-IR" sz="4300" b="0" dirty="0"/>
              <a:t>یک یا چند آنزیم از انواع پروتئاز، ليپاز و یا آميلاز می باشد. معمولاً این دترجنت ها زمان اثربخشی دارند که توسط سازنده اعلام می </a:t>
            </a:r>
            <a:r>
              <a:rPr lang="fa-IR" sz="4300" b="0" dirty="0" smtClean="0"/>
              <a:t>شود</a:t>
            </a:r>
            <a:r>
              <a:rPr lang="fa-IR" sz="4300" b="0" dirty="0"/>
              <a:t>.</a:t>
            </a:r>
          </a:p>
          <a:p>
            <a:pPr algn="justLow"/>
            <a:r>
              <a:rPr lang="fa-IR" sz="4300" b="0" dirty="0" smtClean="0"/>
              <a:t>    دترجنت </a:t>
            </a:r>
            <a:r>
              <a:rPr lang="fa-IR" sz="4300" b="0" dirty="0"/>
              <a:t>های </a:t>
            </a:r>
            <a:r>
              <a:rPr lang="fa-IR" sz="4300" b="0" dirty="0" smtClean="0"/>
              <a:t>آلکالينی(سورفکتانتها):</a:t>
            </a:r>
            <a:endParaRPr lang="fa-IR" sz="4300" b="0" dirty="0"/>
          </a:p>
          <a:p>
            <a:pPr algn="justLow"/>
            <a:r>
              <a:rPr lang="fa-IR" sz="4300" b="0" dirty="0" smtClean="0"/>
              <a:t>    که </a:t>
            </a:r>
            <a:r>
              <a:rPr lang="fa-IR" sz="4300" b="0" dirty="0"/>
              <a:t>شامل سه دسته می باشند:</a:t>
            </a:r>
          </a:p>
          <a:p>
            <a:pPr algn="justLow"/>
            <a:r>
              <a:rPr lang="fa-IR" sz="4300" b="0" dirty="0" smtClean="0"/>
              <a:t>    (آنيونی)با </a:t>
            </a:r>
            <a:r>
              <a:rPr lang="fa-IR" sz="4300" b="0" dirty="0"/>
              <a:t>خاصيت کف زائی کم،کاربرد در ماشينهای </a:t>
            </a:r>
            <a:r>
              <a:rPr lang="fa-IR" sz="4300" b="0" dirty="0" smtClean="0"/>
              <a:t>شستشو </a:t>
            </a:r>
          </a:p>
          <a:p>
            <a:pPr algn="justLow"/>
            <a:r>
              <a:rPr lang="fa-IR" sz="4300" b="0" dirty="0" smtClean="0"/>
              <a:t>    ( کاتيونی)با </a:t>
            </a:r>
            <a:r>
              <a:rPr lang="fa-IR" sz="4300" b="0" dirty="0"/>
              <a:t>خاصيت کف زائی بالاتر،کاربرد درشستشوی </a:t>
            </a:r>
            <a:r>
              <a:rPr lang="fa-IR" sz="4300" b="0" dirty="0" smtClean="0"/>
              <a:t>دستی</a:t>
            </a:r>
          </a:p>
          <a:p>
            <a:pPr algn="justLow"/>
            <a:r>
              <a:rPr lang="fa-IR" sz="4300" b="0" dirty="0" smtClean="0"/>
              <a:t>    (غير </a:t>
            </a:r>
            <a:r>
              <a:rPr lang="fa-IR" sz="4300" b="0" dirty="0"/>
              <a:t>یونی)اثر کمک کنندگی در افزایش خاصيت تميز </a:t>
            </a:r>
            <a:r>
              <a:rPr lang="fa-IR" sz="4300" b="0" dirty="0" smtClean="0"/>
              <a:t>کنندگی</a:t>
            </a:r>
          </a:p>
          <a:p>
            <a:pPr algn="justLow"/>
            <a:r>
              <a:rPr lang="fa-IR" sz="4300" b="0" dirty="0" smtClean="0"/>
              <a:t>    در </a:t>
            </a:r>
            <a:r>
              <a:rPr lang="fa-IR" sz="4300" b="0" dirty="0"/>
              <a:t>شوینده های متداول مصرفی معمولاًهر سه دسته دترجنت های </a:t>
            </a:r>
            <a:r>
              <a:rPr lang="fa-IR" sz="4300" b="0" dirty="0" smtClean="0"/>
              <a:t>آلکالينی(سورفکتانتها)استفاده </a:t>
            </a:r>
            <a:r>
              <a:rPr lang="fa-IR" sz="4300" b="0" dirty="0"/>
              <a:t>می گردند.</a:t>
            </a:r>
          </a:p>
          <a:p>
            <a:pPr algn="justLow"/>
            <a:r>
              <a:rPr lang="fa-IR" sz="4300" b="0" dirty="0" smtClean="0"/>
              <a:t>    دترجنت </a:t>
            </a:r>
            <a:r>
              <a:rPr lang="fa-IR" sz="4300" b="0" dirty="0"/>
              <a:t>های آلکالينی بسيار قوی با </a:t>
            </a:r>
            <a:r>
              <a:rPr lang="en-US" sz="4300" b="0" dirty="0"/>
              <a:t>pH&gt;11 </a:t>
            </a:r>
            <a:r>
              <a:rPr lang="fa-IR" sz="4300" b="0" dirty="0"/>
              <a:t>برای اندوسکوپ ها توصيه نمی شود.</a:t>
            </a:r>
          </a:p>
          <a:p>
            <a:pPr algn="justLow"/>
            <a:r>
              <a:rPr lang="fa-IR" sz="4300" b="0" dirty="0" smtClean="0"/>
              <a:t>    دترجنت </a:t>
            </a:r>
            <a:r>
              <a:rPr lang="fa-IR" sz="4300" b="0" dirty="0"/>
              <a:t>های آلکالينی و آنزیماتيکی</a:t>
            </a:r>
          </a:p>
          <a:p>
            <a:pPr algn="justLow"/>
            <a:r>
              <a:rPr lang="fa-IR" sz="4300" b="0" dirty="0" smtClean="0"/>
              <a:t>    دترجنت </a:t>
            </a:r>
            <a:r>
              <a:rPr lang="fa-IR" sz="4300" b="0" dirty="0"/>
              <a:t>های حاوی مواد ضد ميکروبی</a:t>
            </a:r>
          </a:p>
          <a:p>
            <a:pPr algn="justLow"/>
            <a:r>
              <a:rPr lang="fa-IR" sz="4300" b="0" dirty="0" smtClean="0"/>
              <a:t>     مصرف </a:t>
            </a:r>
            <a:r>
              <a:rPr lang="fa-IR" sz="4300" b="0" dirty="0"/>
              <a:t>این نوع دترجنت ها در گایدلاین های مختلف توصيه شده و ميزان خاصيت ضد ميکروبی این مواد با توجه به استاندارد </a:t>
            </a:r>
            <a:r>
              <a:rPr lang="en-US" sz="4300" b="0" dirty="0"/>
              <a:t>EN 14885 </a:t>
            </a:r>
            <a:r>
              <a:rPr lang="fa-IR" sz="4300" b="0" dirty="0"/>
              <a:t>باید تعيين شود. حداقل ميزان اثر باید شامل خاصيت ميکروب کشی،</a:t>
            </a:r>
          </a:p>
          <a:p>
            <a:pPr algn="justLow"/>
            <a:r>
              <a:rPr lang="fa-IR" sz="4300" b="0" dirty="0" smtClean="0"/>
              <a:t>    قارچ </a:t>
            </a:r>
            <a:r>
              <a:rPr lang="fa-IR" sz="4300" b="0" dirty="0"/>
              <a:t>کشی و اثر ضد ویروس های پوشش دار باشد.</a:t>
            </a:r>
          </a:p>
          <a:p>
            <a:pPr algn="justLow"/>
            <a:r>
              <a:rPr lang="fa-IR" sz="4300" b="0" dirty="0" smtClean="0"/>
              <a:t>     حداقل </a:t>
            </a:r>
            <a:r>
              <a:rPr lang="fa-IR" sz="4300" b="0" dirty="0"/>
              <a:t>اثر ضد ميکروبی برای شوینده های حاوی ضد عفونی کننده های اندوسکوپ ها شامل اثر ميکروب کشی، قارچ کشی، مایکو باکتری کشی و اثر کشنده ویروس های پوشش دار و بدون پوشش می باشد</a:t>
            </a:r>
          </a:p>
        </p:txBody>
      </p:sp>
    </p:spTree>
    <p:extLst>
      <p:ext uri="{BB962C8B-B14F-4D97-AF65-F5344CB8AC3E}">
        <p14:creationId xmlns:p14="http://schemas.microsoft.com/office/powerpoint/2010/main" val="3081920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526"/>
            <a:ext cx="9144000" cy="7143890"/>
          </a:xfrm>
        </p:spPr>
        <p:txBody>
          <a:bodyPr>
            <a:noAutofit/>
          </a:bodyPr>
          <a:lstStyle/>
          <a:p>
            <a:pPr algn="justLow"/>
            <a:r>
              <a:rPr lang="fa-IR" sz="1800" dirty="0" smtClean="0">
                <a:solidFill>
                  <a:srgbClr val="FF0000"/>
                </a:solidFill>
                <a:latin typeface="B Nazanin,Bold"/>
                <a:cs typeface="B Titr" panose="00000700000000000000" pitchFamily="2" charset="-78"/>
              </a:rPr>
              <a:t>    ب- </a:t>
            </a:r>
            <a:r>
              <a:rPr lang="fa-IR" sz="1800" dirty="0">
                <a:solidFill>
                  <a:srgbClr val="FF0000"/>
                </a:solidFill>
                <a:latin typeface="B Nazanin,Bold"/>
                <a:cs typeface="B Titr" panose="00000700000000000000" pitchFamily="2" charset="-78"/>
              </a:rPr>
              <a:t>مرحلة ضدعفونی کردن</a:t>
            </a:r>
            <a:r>
              <a:rPr lang="fa-IR" sz="1800" dirty="0" smtClean="0">
                <a:solidFill>
                  <a:srgbClr val="FF0000"/>
                </a:solidFill>
                <a:latin typeface="B Nazanin,Bold"/>
                <a:cs typeface="B Titr" panose="00000700000000000000" pitchFamily="2" charset="-78"/>
              </a:rPr>
              <a:t>: </a:t>
            </a:r>
          </a:p>
          <a:p>
            <a:pPr algn="justLow"/>
            <a:r>
              <a:rPr lang="fa-IR" sz="1400" dirty="0">
                <a:solidFill>
                  <a:srgbClr val="FF0000"/>
                </a:solidFill>
                <a:latin typeface="B Nazanin,Bold"/>
                <a:cs typeface="B Titr" panose="00000700000000000000" pitchFamily="2" charset="-78"/>
              </a:rPr>
              <a:t> </a:t>
            </a:r>
            <a:r>
              <a:rPr lang="fa-IR" sz="1400" dirty="0" smtClean="0">
                <a:solidFill>
                  <a:srgbClr val="FF0000"/>
                </a:solidFill>
                <a:latin typeface="B Nazanin,Bold"/>
                <a:cs typeface="B Titr" panose="00000700000000000000" pitchFamily="2" charset="-78"/>
              </a:rPr>
              <a:t>      </a:t>
            </a:r>
            <a:r>
              <a:rPr lang="fa-IR" sz="1400" b="0" dirty="0" smtClean="0"/>
              <a:t>لازم </a:t>
            </a:r>
            <a:r>
              <a:rPr lang="fa-IR" sz="1400" b="0" dirty="0"/>
              <a:t>است وسایل چندبار مصرف بحرانی و نيمه بحرانی آلوده که به حرارت حساسند حتماً توسط یک محلول ضد عفونی </a:t>
            </a:r>
            <a:r>
              <a:rPr lang="fa-IR" sz="1400" b="0" dirty="0" smtClean="0"/>
              <a:t>کننده  بيمارستانی دارای </a:t>
            </a:r>
            <a:r>
              <a:rPr lang="fa-IR" sz="1400" b="0" dirty="0"/>
              <a:t>اثر قوی، ضد عفونی شوند. سپس باید وسایل بخوبی آبکشی شوند تا بقایای مواد شوینده وشيميایی روی آنها باقی نماند، زیرا آنها </a:t>
            </a:r>
            <a:r>
              <a:rPr lang="fa-IR" sz="1400" b="0" dirty="0" smtClean="0"/>
              <a:t>هم با </a:t>
            </a:r>
            <a:r>
              <a:rPr lang="fa-IR" sz="1400" b="0" dirty="0"/>
              <a:t>روند استریليزاسيون یا ضد عفونی کردن قوی وسایل تداخل پيدا می کنند. توجه داشته باشيد که وسایل پس از </a:t>
            </a:r>
            <a:r>
              <a:rPr lang="fa-IR" sz="1400" b="0" dirty="0" smtClean="0"/>
              <a:t>مرحله شستشو </a:t>
            </a:r>
            <a:r>
              <a:rPr lang="fa-IR" sz="1400" b="0" dirty="0"/>
              <a:t>هنوز </a:t>
            </a:r>
            <a:r>
              <a:rPr lang="fa-IR" sz="1400" b="0" dirty="0" smtClean="0"/>
              <a:t>هم آلوده </a:t>
            </a:r>
            <a:r>
              <a:rPr lang="fa-IR" sz="1400" b="0" dirty="0"/>
              <a:t>تلقی </a:t>
            </a:r>
            <a:r>
              <a:rPr lang="fa-IR" sz="1400" b="0" dirty="0" smtClean="0"/>
              <a:t>ميشوند.بهتر </a:t>
            </a:r>
            <a:r>
              <a:rPr lang="fa-IR" sz="1400" b="0" dirty="0"/>
              <a:t>است درهنگام خرید وسایل انواعی تهيه شوند که قابل شستشو توسط دستگاه بوده و بتوان آنها را اتوکلاو نمود</a:t>
            </a:r>
            <a:r>
              <a:rPr lang="fa-IR" sz="1400" b="0" dirty="0" smtClean="0"/>
              <a:t>.</a:t>
            </a:r>
          </a:p>
          <a:p>
            <a:pPr algn="justLow"/>
            <a:r>
              <a:rPr lang="fa-IR" sz="1800" dirty="0" smtClean="0">
                <a:solidFill>
                  <a:srgbClr val="FF0000"/>
                </a:solidFill>
                <a:cs typeface="B Titr" panose="00000700000000000000" pitchFamily="2" charset="-78"/>
              </a:rPr>
              <a:t>    ج-بازرسی:  </a:t>
            </a:r>
          </a:p>
          <a:p>
            <a:pPr algn="justLow"/>
            <a:r>
              <a:rPr lang="fa-IR" sz="1800" b="0" dirty="0">
                <a:solidFill>
                  <a:srgbClr val="FF0000"/>
                </a:solidFill>
                <a:cs typeface="B Titr" panose="00000700000000000000" pitchFamily="2" charset="-78"/>
              </a:rPr>
              <a:t> </a:t>
            </a:r>
            <a:r>
              <a:rPr lang="fa-IR" sz="1800" b="0" dirty="0" smtClean="0">
                <a:solidFill>
                  <a:srgbClr val="FF0000"/>
                </a:solidFill>
                <a:cs typeface="B Titr" panose="00000700000000000000" pitchFamily="2" charset="-78"/>
              </a:rPr>
              <a:t>       </a:t>
            </a:r>
            <a:r>
              <a:rPr lang="fa-IR" sz="1400" b="0" dirty="0" smtClean="0">
                <a:cs typeface="B Nazanin" panose="00000400000000000000" pitchFamily="2" charset="-78"/>
              </a:rPr>
              <a:t>پس </a:t>
            </a:r>
            <a:r>
              <a:rPr lang="fa-IR" sz="1400" b="0" dirty="0">
                <a:cs typeface="B Nazanin" panose="00000400000000000000" pitchFamily="2" charset="-78"/>
              </a:rPr>
              <a:t>از اینکه وسایل شسته شدند باید اطمينان حاصل کرد که هيچ نوع آلودگی روی آنها باقی نمانده است.</a:t>
            </a:r>
          </a:p>
          <a:p>
            <a:pPr algn="justLow"/>
            <a:r>
              <a:rPr lang="fa-IR" sz="1800" dirty="0" smtClean="0">
                <a:solidFill>
                  <a:srgbClr val="FF0000"/>
                </a:solidFill>
                <a:cs typeface="B Titr" panose="00000700000000000000" pitchFamily="2" charset="-78"/>
              </a:rPr>
              <a:t>    د- </a:t>
            </a:r>
            <a:r>
              <a:rPr lang="fa-IR" sz="1800" dirty="0">
                <a:solidFill>
                  <a:srgbClr val="FF0000"/>
                </a:solidFill>
                <a:cs typeface="B Titr" panose="00000700000000000000" pitchFamily="2" charset="-78"/>
              </a:rPr>
              <a:t>بسته بندی-گنجانيدن:</a:t>
            </a:r>
          </a:p>
          <a:p>
            <a:pPr algn="justLow"/>
            <a:r>
              <a:rPr lang="fa-IR" sz="1400" b="0" dirty="0" smtClean="0"/>
              <a:t>        </a:t>
            </a:r>
            <a:r>
              <a:rPr lang="fa-IR" sz="1400" b="0" dirty="0" smtClean="0">
                <a:cs typeface="B Nazanin" panose="00000400000000000000" pitchFamily="2" charset="-78"/>
              </a:rPr>
              <a:t>پس </a:t>
            </a:r>
            <a:r>
              <a:rPr lang="fa-IR" sz="1400" b="0" dirty="0">
                <a:cs typeface="B Nazanin" panose="00000400000000000000" pitchFamily="2" charset="-78"/>
              </a:rPr>
              <a:t>از اینکه وسایل شسته شدند و اطمينان حاصل شد که هيچ نوع آلودگی روی آنها باقی نمانده است، باید آنها را خشک کرده و قبل </a:t>
            </a:r>
            <a:r>
              <a:rPr lang="fa-IR" sz="1400" b="0" dirty="0" smtClean="0">
                <a:cs typeface="B Nazanin" panose="00000400000000000000" pitchFamily="2" charset="-78"/>
              </a:rPr>
              <a:t>از قرار </a:t>
            </a:r>
            <a:r>
              <a:rPr lang="fa-IR" sz="1400" b="0" dirty="0">
                <a:cs typeface="B Nazanin" panose="00000400000000000000" pitchFamily="2" charset="-78"/>
              </a:rPr>
              <a:t>دادن در دستگاه استریل کننده، بسته بندی نمایيم.اگر وسيله ای بدون بسته بندی استریل گردد باید بلافاصله پس از </a:t>
            </a:r>
            <a:r>
              <a:rPr lang="fa-IR" sz="1400" b="0" dirty="0" smtClean="0">
                <a:cs typeface="B Nazanin" panose="00000400000000000000" pitchFamily="2" charset="-78"/>
              </a:rPr>
              <a:t>استریليزاسيون استفاده </a:t>
            </a:r>
            <a:r>
              <a:rPr lang="fa-IR" sz="1400" b="0" dirty="0">
                <a:cs typeface="B Nazanin" panose="00000400000000000000" pitchFamily="2" charset="-78"/>
              </a:rPr>
              <a:t>شود.</a:t>
            </a:r>
          </a:p>
          <a:p>
            <a:pPr algn="justLow"/>
            <a:r>
              <a:rPr lang="fa-IR" sz="1400" b="0" dirty="0" smtClean="0">
                <a:cs typeface="B Nazanin" panose="00000400000000000000" pitchFamily="2" charset="-78"/>
              </a:rPr>
              <a:t>       ابزاری </a:t>
            </a:r>
            <a:r>
              <a:rPr lang="fa-IR" sz="1400" b="0" dirty="0">
                <a:cs typeface="B Nazanin" panose="00000400000000000000" pitchFamily="2" charset="-78"/>
              </a:rPr>
              <a:t>که قرار است استریل شوند بایستی ابتدا بسته بندی گردد یا درون محفظه محکمی قرار گرفته و ابزار لولادار بایستی باز شوند. </a:t>
            </a:r>
            <a:r>
              <a:rPr lang="fa-IR" sz="1400" b="0" dirty="0" smtClean="0">
                <a:cs typeface="B Nazanin" panose="00000400000000000000" pitchFamily="2" charset="-78"/>
              </a:rPr>
              <a:t>آنهایی که </a:t>
            </a:r>
            <a:r>
              <a:rPr lang="fa-IR" sz="1400" b="0" dirty="0">
                <a:cs typeface="B Nazanin" panose="00000400000000000000" pitchFamily="2" charset="-78"/>
              </a:rPr>
              <a:t>بخشهای قابل تفکيک دارند از هم باز شوند مگر آنکه با توصيه توليد کننده مغایرت داشته باشد. وسایل پيچيده بایستی مطابق </a:t>
            </a:r>
            <a:r>
              <a:rPr lang="fa-IR" sz="1400" b="0" dirty="0" smtClean="0">
                <a:cs typeface="B Nazanin" panose="00000400000000000000" pitchFamily="2" charset="-78"/>
              </a:rPr>
              <a:t>دستورالعمل آمادهسازی </a:t>
            </a:r>
            <a:r>
              <a:rPr lang="fa-IR" sz="1400" b="0" dirty="0">
                <a:cs typeface="B Nazanin" panose="00000400000000000000" pitchFamily="2" charset="-78"/>
              </a:rPr>
              <a:t>و استریل شوند. وسایلی که سطوح منحنی دارند در وضعيتی قرار داده شوند که به راحتی خشک گردند. وسایل سنگين </a:t>
            </a:r>
            <a:r>
              <a:rPr lang="fa-IR" sz="1400" b="0" dirty="0" smtClean="0">
                <a:cs typeface="B Nazanin" panose="00000400000000000000" pitchFamily="2" charset="-78"/>
              </a:rPr>
              <a:t>طوری قرار </a:t>
            </a:r>
            <a:r>
              <a:rPr lang="fa-IR" sz="1400" b="0" dirty="0">
                <a:cs typeface="B Nazanin" panose="00000400000000000000" pitchFamily="2" charset="-78"/>
              </a:rPr>
              <a:t>گيرند که آسيبی به لوازم ظریف نرسد. جرم فلزات سنگين موجب باقیماندن رطوبت </a:t>
            </a:r>
            <a:r>
              <a:rPr lang="fa-IR" sz="1400" b="0" dirty="0" smtClean="0">
                <a:cs typeface="B Nazanin" panose="00000400000000000000" pitchFamily="2" charset="-78"/>
              </a:rPr>
              <a:t>بسته ها </a:t>
            </a:r>
            <a:r>
              <a:rPr lang="fa-IR" sz="1400" b="0" dirty="0">
                <a:cs typeface="B Nazanin" panose="00000400000000000000" pitchFamily="2" charset="-78"/>
              </a:rPr>
              <a:t>میشود. از دیگر پارامترهای موثر </a:t>
            </a:r>
            <a:r>
              <a:rPr lang="fa-IR" sz="1400" b="0" dirty="0" smtClean="0">
                <a:cs typeface="B Nazanin" panose="00000400000000000000" pitchFamily="2" charset="-78"/>
              </a:rPr>
              <a:t>اینست که </a:t>
            </a:r>
            <a:r>
              <a:rPr lang="fa-IR" sz="1400" b="0" dirty="0">
                <a:cs typeface="B Nazanin" panose="00000400000000000000" pitchFamily="2" charset="-78"/>
              </a:rPr>
              <a:t>بایستی از امکان نفوذ استریلانت باید مطمئن شد و در هنگام جابجایی مواد پس از استریليزاسيون، استریليتی حفظ گردد .</a:t>
            </a:r>
          </a:p>
          <a:p>
            <a:pPr algn="justLow"/>
            <a:endParaRPr lang="fa-IR" sz="1400" b="0" dirty="0">
              <a:cs typeface="B Nazanin" panose="00000400000000000000" pitchFamily="2" charset="-78"/>
            </a:endParaRPr>
          </a:p>
        </p:txBody>
      </p:sp>
    </p:spTree>
    <p:extLst>
      <p:ext uri="{BB962C8B-B14F-4D97-AF65-F5344CB8AC3E}">
        <p14:creationId xmlns:p14="http://schemas.microsoft.com/office/powerpoint/2010/main" val="1225302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424936" cy="5976664"/>
          </a:xfrm>
        </p:spPr>
        <p:txBody>
          <a:bodyPr>
            <a:normAutofit/>
          </a:bodyPr>
          <a:lstStyle/>
          <a:p>
            <a:pPr lvl="0" algn="justLow"/>
            <a:r>
              <a:rPr lang="fa-IR" sz="1400" dirty="0" smtClean="0">
                <a:solidFill>
                  <a:srgbClr val="FF0000"/>
                </a:solidFill>
                <a:cs typeface="B Nazanin" panose="00000400000000000000" pitchFamily="2" charset="-78"/>
              </a:rPr>
              <a:t>      نکات </a:t>
            </a:r>
            <a:r>
              <a:rPr lang="fa-IR" sz="1400" dirty="0">
                <a:solidFill>
                  <a:srgbClr val="FF0000"/>
                </a:solidFill>
                <a:cs typeface="B Nazanin" panose="00000400000000000000" pitchFamily="2" charset="-78"/>
              </a:rPr>
              <a:t>زير را در هنگام بسته بندی وسايل به خاطر داشته باشيد:</a:t>
            </a:r>
          </a:p>
          <a:p>
            <a:pPr lvl="0" algn="justLow"/>
            <a:r>
              <a:rPr lang="fa-IR" b="0" dirty="0" smtClean="0">
                <a:solidFill>
                  <a:srgbClr val="000000"/>
                </a:solidFill>
              </a:rPr>
              <a:t>      </a:t>
            </a:r>
            <a:r>
              <a:rPr lang="fa-IR" sz="1400" b="0" dirty="0" smtClean="0">
                <a:solidFill>
                  <a:srgbClr val="000000"/>
                </a:solidFill>
              </a:rPr>
              <a:t>وسایل </a:t>
            </a:r>
            <a:r>
              <a:rPr lang="fa-IR" sz="1400" b="0" dirty="0">
                <a:solidFill>
                  <a:srgbClr val="000000"/>
                </a:solidFill>
              </a:rPr>
              <a:t>را در بسته بندی های محکم و ترجيحاً شفاف بصورت جداگانه بسته بندی کرده، پوششهای بسته بندی مانندپلیوینيل کلرید و فویل برای مصارف استریليزاسيون با </a:t>
            </a:r>
            <a:r>
              <a:rPr lang="en-US" sz="1400" b="0" dirty="0" err="1">
                <a:solidFill>
                  <a:srgbClr val="000000"/>
                </a:solidFill>
              </a:rPr>
              <a:t>EtO</a:t>
            </a:r>
            <a:r>
              <a:rPr lang="en-US" sz="1400" b="0" dirty="0">
                <a:solidFill>
                  <a:srgbClr val="000000"/>
                </a:solidFill>
              </a:rPr>
              <a:t> </a:t>
            </a:r>
            <a:r>
              <a:rPr lang="fa-IR" sz="1400" b="0" dirty="0" smtClean="0">
                <a:solidFill>
                  <a:srgbClr val="000000"/>
                </a:solidFill>
              </a:rPr>
              <a:t> هيدروژن </a:t>
            </a:r>
            <a:r>
              <a:rPr lang="fa-IR" sz="1400" b="0" dirty="0">
                <a:solidFill>
                  <a:srgbClr val="000000"/>
                </a:solidFill>
              </a:rPr>
              <a:t>گاز پلاسما مناسب نيستند، لازم است درون هر بسته یک نشانگر شيميایی داخلی یا یک نشانگر شيميایی خارجی روی سطح بيرونی آن قرارداده وسایل لولا </a:t>
            </a:r>
            <a:r>
              <a:rPr lang="fa-IR" sz="1400" b="0" dirty="0" smtClean="0">
                <a:solidFill>
                  <a:srgbClr val="000000"/>
                </a:solidFill>
              </a:rPr>
              <a:t>دار(مانند </a:t>
            </a:r>
            <a:r>
              <a:rPr lang="fa-IR" sz="1400" b="0" dirty="0">
                <a:solidFill>
                  <a:srgbClr val="000000"/>
                </a:solidFill>
              </a:rPr>
              <a:t>قيچی و </a:t>
            </a:r>
            <a:r>
              <a:rPr lang="fa-IR" sz="1400" b="0" dirty="0" smtClean="0">
                <a:solidFill>
                  <a:srgbClr val="000000"/>
                </a:solidFill>
              </a:rPr>
              <a:t>فورسپس) </a:t>
            </a:r>
            <a:r>
              <a:rPr lang="fa-IR" sz="1400" b="0" dirty="0">
                <a:solidFill>
                  <a:srgbClr val="000000"/>
                </a:solidFill>
              </a:rPr>
              <a:t>یا قفل دار مانند </a:t>
            </a:r>
            <a:r>
              <a:rPr lang="fa-IR" sz="1400" b="0" dirty="0" smtClean="0">
                <a:solidFill>
                  <a:srgbClr val="000000"/>
                </a:solidFill>
              </a:rPr>
              <a:t>(سوزنگير) </a:t>
            </a:r>
            <a:r>
              <a:rPr lang="fa-IR" sz="1400" b="0" dirty="0">
                <a:solidFill>
                  <a:srgbClr val="000000"/>
                </a:solidFill>
              </a:rPr>
              <a:t>باید به صورت باز وقفل نشده در دستگاه استریل کننده یا بسته بندی مربوطه قرار داده شوند.</a:t>
            </a:r>
          </a:p>
          <a:p>
            <a:pPr lvl="0" algn="justLow"/>
            <a:r>
              <a:rPr lang="fa-IR" sz="1400" b="0" dirty="0">
                <a:solidFill>
                  <a:srgbClr val="000000"/>
                </a:solidFill>
              </a:rPr>
              <a:t>       از کيسه های خودچسب، چسب اتوکلاو یا دستگاه های سيلرحرارتی برای بستن در بسته های حاوی وسایل استفاده کنيد یا لبه بسته ها را دوبار تا بزنيد. از گيره ها و کليپس های کاغذ استفاده نکنيد. از کاست های در بستة سوراخ دار، سينی های دردار ویژه، پاکت های کاغذی یا پلاستيکی و شان های مخصوص استریليزاسيون نيز استفاده می </a:t>
            </a:r>
            <a:r>
              <a:rPr lang="fa-IR" sz="1400" b="0" dirty="0" smtClean="0">
                <a:solidFill>
                  <a:srgbClr val="000000"/>
                </a:solidFill>
              </a:rPr>
              <a:t>گردد</a:t>
            </a:r>
            <a:r>
              <a:rPr lang="fa-IR" sz="1400" b="0" dirty="0" smtClean="0"/>
              <a:t>.</a:t>
            </a:r>
          </a:p>
          <a:p>
            <a:pPr lvl="0" algn="justLow"/>
            <a:r>
              <a:rPr lang="fa-IR" sz="1400" b="0" dirty="0">
                <a:solidFill>
                  <a:srgbClr val="FF0000"/>
                </a:solidFill>
              </a:rPr>
              <a:t> </a:t>
            </a:r>
            <a:r>
              <a:rPr lang="fa-IR" sz="1400" b="0" dirty="0" smtClean="0">
                <a:solidFill>
                  <a:srgbClr val="FF0000"/>
                </a:solidFill>
              </a:rPr>
              <a:t>      </a:t>
            </a:r>
            <a:r>
              <a:rPr lang="fa-IR" sz="1400" dirty="0">
                <a:solidFill>
                  <a:srgbClr val="FF0000"/>
                </a:solidFill>
              </a:rPr>
              <a:t>لازم به ذکر است باید نوع این مواد با روش استریليزاسيون همخوانی داشته باشد.</a:t>
            </a:r>
          </a:p>
          <a:p>
            <a:pPr lvl="0" algn="justLow"/>
            <a:r>
              <a:rPr lang="fa-IR" sz="1400" b="0" dirty="0">
                <a:solidFill>
                  <a:srgbClr val="F96A1B">
                    <a:lumMod val="50000"/>
                  </a:srgbClr>
                </a:solidFill>
              </a:rPr>
              <a:t>       یکی ازمهم ترین مسائلی که در روند استریليزاسيون چنين دستگاه هایی اختلال ایجاد می کند، گير افتادن هوا در بين وسایل است. اشتباه در بسته بندی کردن وسایل یا پر کردن بيش از حد اتاقک دستگاه استریل کننده باعث ميشود که هوای سرد در بسته بندی ها باقی مانده و مانع رسيدن بخار </a:t>
            </a:r>
            <a:r>
              <a:rPr lang="fa-IR" sz="1400" b="0" dirty="0" smtClean="0">
                <a:solidFill>
                  <a:srgbClr val="F96A1B">
                    <a:lumMod val="50000"/>
                  </a:srgbClr>
                </a:solidFill>
              </a:rPr>
              <a:t>(عامل </a:t>
            </a:r>
            <a:r>
              <a:rPr lang="fa-IR" sz="1400" b="0" dirty="0">
                <a:solidFill>
                  <a:srgbClr val="F96A1B">
                    <a:lumMod val="50000"/>
                  </a:srgbClr>
                </a:solidFill>
              </a:rPr>
              <a:t>استریل </a:t>
            </a:r>
            <a:r>
              <a:rPr lang="fa-IR" sz="1400" b="0" dirty="0" smtClean="0">
                <a:solidFill>
                  <a:srgbClr val="F96A1B">
                    <a:lumMod val="50000"/>
                  </a:srgbClr>
                </a:solidFill>
              </a:rPr>
              <a:t>کننده) </a:t>
            </a:r>
            <a:r>
              <a:rPr lang="fa-IR" sz="1400" b="0" dirty="0">
                <a:solidFill>
                  <a:srgbClr val="F96A1B">
                    <a:lumMod val="50000"/>
                  </a:srgbClr>
                </a:solidFill>
              </a:rPr>
              <a:t>به سطح وسایل شود .توجه داشته باشيد اگر وسایل در اتوکلاو استریل شوند و پس از آن بسته بندی شوند، دیگر استریل محسوب نمی </a:t>
            </a:r>
            <a:r>
              <a:rPr lang="fa-IR" sz="1400" b="0" dirty="0" smtClean="0">
                <a:solidFill>
                  <a:srgbClr val="F96A1B">
                    <a:lumMod val="50000"/>
                  </a:srgbClr>
                </a:solidFill>
              </a:rPr>
              <a:t>شوند. </a:t>
            </a:r>
          </a:p>
          <a:p>
            <a:pPr lvl="0" algn="justLow"/>
            <a:r>
              <a:rPr lang="fa-IR" sz="1400" b="0" dirty="0" smtClean="0">
                <a:solidFill>
                  <a:srgbClr val="FF0000"/>
                </a:solidFill>
              </a:rPr>
              <a:t>      </a:t>
            </a:r>
            <a:r>
              <a:rPr lang="fa-IR" sz="1400" u="sng" dirty="0" smtClean="0">
                <a:solidFill>
                  <a:srgbClr val="FF0000"/>
                </a:solidFill>
              </a:rPr>
              <a:t>به همين علت،توصيه </a:t>
            </a:r>
            <a:r>
              <a:rPr lang="fa-IR" sz="1400" u="sng" dirty="0">
                <a:solidFill>
                  <a:srgbClr val="FF0000"/>
                </a:solidFill>
              </a:rPr>
              <a:t>ميشود وسایل بسته بندی نشده را بلافاصله پس ازاستریليزاسيون مصرف نمایيد.</a:t>
            </a:r>
          </a:p>
          <a:p>
            <a:pPr lvl="0" algn="justLow"/>
            <a:r>
              <a:rPr lang="fa-IR" sz="1400" b="0" dirty="0">
                <a:solidFill>
                  <a:srgbClr val="000000"/>
                </a:solidFill>
              </a:rPr>
              <a:t>       گنجانيدن :تمامی ابزاری که برای استریل شدن هستند طوری چيده شوند که همه اطراف سطوح در معرض عامل </a:t>
            </a:r>
            <a:r>
              <a:rPr lang="fa-IR" sz="1400" b="0" dirty="0" smtClean="0">
                <a:solidFill>
                  <a:srgbClr val="000000"/>
                </a:solidFill>
              </a:rPr>
              <a:t>استریل کننده </a:t>
            </a:r>
            <a:r>
              <a:rPr lang="fa-IR" sz="1400" b="0" dirty="0">
                <a:solidFill>
                  <a:srgbClr val="000000"/>
                </a:solidFill>
              </a:rPr>
              <a:t>باشد بنابراین به طوری قرار گيرند که برای گردش بخار، یا عامل استریلانت دیگرو جابجائی آن دراطراف هر مورد اجازه عبور دهد</a:t>
            </a:r>
          </a:p>
          <a:p>
            <a:endParaRPr lang="fa-IR" sz="1400" b="0" dirty="0"/>
          </a:p>
        </p:txBody>
      </p:sp>
    </p:spTree>
    <p:extLst>
      <p:ext uri="{BB962C8B-B14F-4D97-AF65-F5344CB8AC3E}">
        <p14:creationId xmlns:p14="http://schemas.microsoft.com/office/powerpoint/2010/main" val="2766125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645584" cy="6504836"/>
          </a:xfrm>
        </p:spPr>
        <p:txBody>
          <a:bodyPr>
            <a:normAutofit/>
          </a:bodyPr>
          <a:lstStyle/>
          <a:p>
            <a:r>
              <a:rPr lang="fa-IR" dirty="0" smtClean="0">
                <a:solidFill>
                  <a:srgbClr val="FF0000"/>
                </a:solidFill>
              </a:rPr>
              <a:t>      مانيتورينگ </a:t>
            </a:r>
            <a:r>
              <a:rPr lang="fa-IR" dirty="0">
                <a:solidFill>
                  <a:srgbClr val="FF0000"/>
                </a:solidFill>
              </a:rPr>
              <a:t>و کنترل استريليزاسيون :</a:t>
            </a:r>
          </a:p>
          <a:p>
            <a:pPr algn="justLow"/>
            <a:r>
              <a:rPr lang="fa-IR" b="0" dirty="0" smtClean="0"/>
              <a:t>      پروسه </a:t>
            </a:r>
            <a:r>
              <a:rPr lang="fa-IR" b="0" dirty="0"/>
              <a:t>استریليزاسيون بایستی پيش از استفاده تایيد شود و پس از آن در جایگاه تأمين سلامت بکار رود. </a:t>
            </a:r>
            <a:r>
              <a:rPr lang="fa-IR" b="0" dirty="0" smtClean="0"/>
              <a:t>استریل کنندههای </a:t>
            </a:r>
            <a:r>
              <a:rPr lang="fa-IR" b="0" dirty="0"/>
              <a:t>بخار، </a:t>
            </a:r>
            <a:r>
              <a:rPr lang="fa-IR" b="0" dirty="0" smtClean="0"/>
              <a:t>اتيلن اکساید </a:t>
            </a:r>
            <a:r>
              <a:rPr lang="fa-IR" b="0" dirty="0"/>
              <a:t>و دیگر استریلکنندههای دمای پایين با معرف های بيولوژیکی و شيميایی قبل از کار و به محض نصب آن ها امتحان می شوند </a:t>
            </a:r>
            <a:r>
              <a:rPr lang="fa-IR" b="0" dirty="0" smtClean="0"/>
              <a:t>درمواقع </a:t>
            </a:r>
            <a:r>
              <a:rPr lang="fa-IR" b="0" dirty="0"/>
              <a:t>نصب مجدد، طراحی مجدد، بعد از تعمير و بعد از نقص در فرایند استریل کردن برای اطمينان از کارآیی آنها طی </a:t>
            </a:r>
            <a:r>
              <a:rPr lang="fa-IR" b="0" dirty="0" smtClean="0"/>
              <a:t>3چرخه پيوسته بخار</a:t>
            </a:r>
            <a:r>
              <a:rPr lang="fa-IR" b="0" dirty="0"/>
              <a:t>، با معرف های شيميایی و بيولوژیکی مناسب تست مجدد می </a:t>
            </a:r>
            <a:r>
              <a:rPr lang="fa-IR" b="0" dirty="0" smtClean="0"/>
              <a:t>گردند</a:t>
            </a:r>
          </a:p>
          <a:p>
            <a:pPr algn="justLow"/>
            <a:r>
              <a:rPr lang="fa-IR" dirty="0" smtClean="0">
                <a:solidFill>
                  <a:schemeClr val="accent2">
                    <a:lumMod val="75000"/>
                  </a:schemeClr>
                </a:solidFill>
              </a:rPr>
              <a:t>     دستورالعمل </a:t>
            </a:r>
            <a:r>
              <a:rPr lang="fa-IR" dirty="0">
                <a:solidFill>
                  <a:schemeClr val="accent2">
                    <a:lumMod val="75000"/>
                  </a:schemeClr>
                </a:solidFill>
              </a:rPr>
              <a:t>کنترل کيفی توسط انديکاتورها :</a:t>
            </a:r>
          </a:p>
          <a:p>
            <a:pPr algn="justLow"/>
            <a:r>
              <a:rPr lang="fa-IR" b="0" dirty="0" smtClean="0"/>
              <a:t>     1 - لزوم </a:t>
            </a:r>
            <a:r>
              <a:rPr lang="fa-IR" b="0" dirty="0"/>
              <a:t>دارا بودن تائيدیه ایزو 11111 و </a:t>
            </a:r>
            <a:r>
              <a:rPr lang="fa-IR" b="0" dirty="0" smtClean="0"/>
              <a:t>11140 </a:t>
            </a:r>
            <a:r>
              <a:rPr lang="fa-IR" b="0" dirty="0"/>
              <a:t>از مراجع ذیصلاح</a:t>
            </a:r>
          </a:p>
          <a:p>
            <a:pPr algn="justLow"/>
            <a:r>
              <a:rPr lang="fa-IR" b="0" dirty="0" smtClean="0"/>
              <a:t>     2- انجام </a:t>
            </a:r>
            <a:r>
              <a:rPr lang="fa-IR" b="0" dirty="0"/>
              <a:t>روزانه تست بووی دیک در اتوکلاوهای پری وکيوم</a:t>
            </a:r>
          </a:p>
          <a:p>
            <a:pPr algn="justLow"/>
            <a:r>
              <a:rPr lang="fa-IR" b="0" dirty="0" smtClean="0"/>
              <a:t>     3- در </a:t>
            </a:r>
            <a:r>
              <a:rPr lang="fa-IR" b="0" dirty="0"/>
              <a:t>تمام پک های بزرک و بسته های مخصوص اعمال جراحی حساس از اندیکاتور کلاس </a:t>
            </a:r>
            <a:r>
              <a:rPr lang="fa-IR" b="0" dirty="0" smtClean="0"/>
              <a:t>6 </a:t>
            </a:r>
            <a:r>
              <a:rPr lang="fa-IR" b="0" dirty="0"/>
              <a:t>استفاده گردد.</a:t>
            </a:r>
          </a:p>
          <a:p>
            <a:pPr algn="justLow"/>
            <a:r>
              <a:rPr lang="fa-IR" b="0" dirty="0" smtClean="0"/>
              <a:t>     4- درست </a:t>
            </a:r>
            <a:r>
              <a:rPr lang="fa-IR" b="0" dirty="0"/>
              <a:t>های کوچک اتوکلاو بخار از اندیکاتور شيميایی کلاس 4</a:t>
            </a:r>
            <a:r>
              <a:rPr lang="fa-IR" b="0" dirty="0" smtClean="0"/>
              <a:t> </a:t>
            </a:r>
            <a:r>
              <a:rPr lang="fa-IR" b="0" dirty="0"/>
              <a:t>مخصوص هر نوع اتوکلاو استفاده شود.</a:t>
            </a:r>
          </a:p>
          <a:p>
            <a:pPr algn="justLow"/>
            <a:r>
              <a:rPr lang="fa-IR" b="0" dirty="0" smtClean="0"/>
              <a:t>     5- در </a:t>
            </a:r>
            <a:r>
              <a:rPr lang="fa-IR" b="0" dirty="0"/>
              <a:t>تمام بسته های فور از اندیکاتور شيميایی کلاس </a:t>
            </a:r>
            <a:r>
              <a:rPr lang="fa-IR" b="0" dirty="0" smtClean="0"/>
              <a:t>6 </a:t>
            </a:r>
            <a:r>
              <a:rPr lang="fa-IR" b="0" dirty="0"/>
              <a:t>مخصوص فور استفاده شود.</a:t>
            </a:r>
          </a:p>
          <a:p>
            <a:pPr algn="justLow"/>
            <a:r>
              <a:rPr lang="fa-IR" b="0" dirty="0" smtClean="0"/>
              <a:t>     6- اندیکاتورهای </a:t>
            </a:r>
            <a:r>
              <a:rPr lang="fa-IR" b="0" dirty="0"/>
              <a:t>بيولوژیک باید به صورت هفتگی به تعداد مناسب در هر دستگاه استریل کننده مورد استفاده قرار گيرند که البته </a:t>
            </a:r>
            <a:r>
              <a:rPr lang="fa-IR" b="0" dirty="0" smtClean="0"/>
              <a:t>درموردجراحی </a:t>
            </a:r>
            <a:r>
              <a:rPr lang="fa-IR" b="0" dirty="0"/>
              <a:t>های حساس مانند پيوند و وسایل کاشتنی باید در هر سيکل استریليزاسيون از اندیکاتورهای بيولوژیک استفاده نمائيم.</a:t>
            </a:r>
          </a:p>
          <a:p>
            <a:pPr algn="justLow"/>
            <a:r>
              <a:rPr lang="fa-IR" b="0" dirty="0" smtClean="0"/>
              <a:t>     7- بایگانی </a:t>
            </a:r>
            <a:r>
              <a:rPr lang="fa-IR" b="0" dirty="0"/>
              <a:t>نتایج در بخشهای مربوطه و پرونده</a:t>
            </a:r>
          </a:p>
        </p:txBody>
      </p:sp>
    </p:spTree>
    <p:extLst>
      <p:ext uri="{BB962C8B-B14F-4D97-AF65-F5344CB8AC3E}">
        <p14:creationId xmlns:p14="http://schemas.microsoft.com/office/powerpoint/2010/main" val="3366969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928992" cy="6858000"/>
          </a:xfrm>
        </p:spPr>
        <p:txBody>
          <a:bodyPr/>
          <a:lstStyle/>
          <a:p>
            <a:r>
              <a:rPr lang="fa-IR" dirty="0" smtClean="0">
                <a:solidFill>
                  <a:schemeClr val="accent4">
                    <a:lumMod val="75000"/>
                  </a:schemeClr>
                </a:solidFill>
                <a:cs typeface="B Titr" panose="00000700000000000000" pitchFamily="2" charset="-78"/>
              </a:rPr>
              <a:t>                                                                   </a:t>
            </a:r>
            <a:r>
              <a:rPr lang="fa-IR" sz="1800" dirty="0" smtClean="0">
                <a:solidFill>
                  <a:schemeClr val="accent4">
                    <a:lumMod val="75000"/>
                  </a:schemeClr>
                </a:solidFill>
                <a:cs typeface="B Titr" panose="00000700000000000000" pitchFamily="2" charset="-78"/>
              </a:rPr>
              <a:t>ذخيره </a:t>
            </a:r>
            <a:r>
              <a:rPr lang="fa-IR" sz="1800" dirty="0">
                <a:solidFill>
                  <a:schemeClr val="accent4">
                    <a:lumMod val="75000"/>
                  </a:schemeClr>
                </a:solidFill>
                <a:cs typeface="B Titr" panose="00000700000000000000" pitchFamily="2" charset="-78"/>
              </a:rPr>
              <a:t>کردن و نگهداری وسايل استريل شده </a:t>
            </a:r>
            <a:endParaRPr lang="fa-IR" sz="1800" dirty="0" smtClean="0">
              <a:solidFill>
                <a:schemeClr val="accent4">
                  <a:lumMod val="75000"/>
                </a:schemeClr>
              </a:solidFill>
              <a:cs typeface="B Titr" panose="00000700000000000000" pitchFamily="2" charset="-78"/>
            </a:endParaRPr>
          </a:p>
          <a:p>
            <a:r>
              <a:rPr lang="fa-IR" dirty="0" smtClean="0">
                <a:solidFill>
                  <a:srgbClr val="FF0000"/>
                </a:solidFill>
              </a:rPr>
              <a:t>زمان </a:t>
            </a:r>
            <a:r>
              <a:rPr lang="fa-IR" dirty="0">
                <a:solidFill>
                  <a:srgbClr val="FF0000"/>
                </a:solidFill>
              </a:rPr>
              <a:t>نگهداشت </a:t>
            </a:r>
            <a:r>
              <a:rPr lang="en-US" dirty="0" smtClean="0">
                <a:solidFill>
                  <a:srgbClr val="FF0000"/>
                </a:solidFill>
              </a:rPr>
              <a:t>Shelf </a:t>
            </a:r>
            <a:r>
              <a:rPr lang="en-US" dirty="0">
                <a:solidFill>
                  <a:srgbClr val="FF0000"/>
                </a:solidFill>
              </a:rPr>
              <a:t>Life </a:t>
            </a:r>
            <a:r>
              <a:rPr lang="en-US" dirty="0" smtClean="0">
                <a:solidFill>
                  <a:srgbClr val="FF0000"/>
                </a:solidFill>
              </a:rPr>
              <a:t>:</a:t>
            </a:r>
            <a:endParaRPr lang="en-US" dirty="0">
              <a:solidFill>
                <a:srgbClr val="FF0000"/>
              </a:solidFill>
            </a:endParaRPr>
          </a:p>
          <a:p>
            <a:r>
              <a:rPr lang="fa-IR" sz="1400" b="0" dirty="0"/>
              <a:t>در صورت رعايت شرايط فيزيکی استاندارد ذخيره سازی اقلام استريل از نظر هوای مديکال و فشار و رطوبت و تهويه </a:t>
            </a:r>
            <a:r>
              <a:rPr lang="fa-IR" sz="1400" b="0" dirty="0" smtClean="0"/>
              <a:t>مناسب، دستورالعمل </a:t>
            </a:r>
            <a:r>
              <a:rPr lang="fa-IR" sz="1400" b="0" dirty="0"/>
              <a:t>ذيل پيشنهاد می گردد</a:t>
            </a:r>
          </a:p>
        </p:txBody>
      </p:sp>
      <p:graphicFrame>
        <p:nvGraphicFramePr>
          <p:cNvPr id="4" name="Table 3"/>
          <p:cNvGraphicFramePr>
            <a:graphicFrameLocks noGrp="1"/>
          </p:cNvGraphicFramePr>
          <p:nvPr>
            <p:extLst>
              <p:ext uri="{D42A27DB-BD31-4B8C-83A1-F6EECF244321}">
                <p14:modId xmlns:p14="http://schemas.microsoft.com/office/powerpoint/2010/main" val="1651533079"/>
              </p:ext>
            </p:extLst>
          </p:nvPr>
        </p:nvGraphicFramePr>
        <p:xfrm>
          <a:off x="-1" y="1268760"/>
          <a:ext cx="9144001" cy="5589240"/>
        </p:xfrm>
        <a:graphic>
          <a:graphicData uri="http://schemas.openxmlformats.org/drawingml/2006/table">
            <a:tbl>
              <a:tblPr rtl="1" firstRow="1" bandRow="1">
                <a:tableStyleId>{5C22544A-7EE6-4342-B048-85BDC9FD1C3A}</a:tableStyleId>
              </a:tblPr>
              <a:tblGrid>
                <a:gridCol w="1457851"/>
                <a:gridCol w="1235748"/>
                <a:gridCol w="1235748"/>
                <a:gridCol w="1235748"/>
                <a:gridCol w="1235748"/>
                <a:gridCol w="1235748"/>
                <a:gridCol w="1507410"/>
              </a:tblGrid>
              <a:tr h="2110544">
                <a:tc>
                  <a:txBody>
                    <a:bodyPr/>
                    <a:lstStyle/>
                    <a:p>
                      <a:pPr algn="ctr" rtl="1"/>
                      <a:r>
                        <a:rPr lang="fa-IR" sz="1400" b="1" i="0" u="none" strike="noStrike" baseline="0" dirty="0" smtClean="0">
                          <a:solidFill>
                            <a:schemeClr val="tx1"/>
                          </a:solidFill>
                          <a:latin typeface="B Nazanin,Bold"/>
                          <a:cs typeface="B Nazanin" panose="00000400000000000000" pitchFamily="2" charset="-78"/>
                        </a:rPr>
                        <a:t>بسته بندی</a:t>
                      </a:r>
                      <a:endParaRPr lang="fa-IR" sz="1400" dirty="0">
                        <a:solidFill>
                          <a:schemeClr val="tx1"/>
                        </a:solidFill>
                        <a:cs typeface="B Nazanin" panose="00000400000000000000" pitchFamily="2" charset="-78"/>
                      </a:endParaRPr>
                    </a:p>
                  </a:txBody>
                  <a:tcPr>
                    <a:solidFill>
                      <a:schemeClr val="accent4">
                        <a:lumMod val="60000"/>
                        <a:lumOff val="40000"/>
                      </a:schemeClr>
                    </a:solidFill>
                  </a:tcPr>
                </a:tc>
                <a:tc>
                  <a:txBody>
                    <a:bodyPr/>
                    <a:lstStyle/>
                    <a:p>
                      <a:pPr algn="ctr" rtl="1"/>
                      <a:r>
                        <a:rPr lang="fa-IR" sz="1400" b="1" i="0" u="none" strike="noStrike" baseline="0" dirty="0" smtClean="0">
                          <a:solidFill>
                            <a:schemeClr val="tx1"/>
                          </a:solidFill>
                          <a:latin typeface="B Nazanin,Bold"/>
                          <a:cs typeface="B Nazanin" panose="00000400000000000000" pitchFamily="2" charset="-78"/>
                        </a:rPr>
                        <a:t>کاغذ کرپ</a:t>
                      </a:r>
                      <a:endParaRPr lang="fa-IR" sz="1400" dirty="0">
                        <a:solidFill>
                          <a:schemeClr val="tx1"/>
                        </a:solidFill>
                        <a:cs typeface="B Nazanin" panose="00000400000000000000" pitchFamily="2" charset="-78"/>
                      </a:endParaRPr>
                    </a:p>
                  </a:txBody>
                  <a:tcPr>
                    <a:solidFill>
                      <a:schemeClr val="accent4">
                        <a:lumMod val="60000"/>
                        <a:lumOff val="40000"/>
                      </a:schemeClr>
                    </a:solidFill>
                  </a:tcPr>
                </a:tc>
                <a:tc>
                  <a:txBody>
                    <a:bodyPr/>
                    <a:lstStyle/>
                    <a:p>
                      <a:pPr algn="ctr"/>
                      <a:r>
                        <a:rPr lang="fa-IR" sz="1400" b="1" i="0" u="none" strike="noStrike" baseline="0" dirty="0" smtClean="0">
                          <a:solidFill>
                            <a:schemeClr val="tx1"/>
                          </a:solidFill>
                          <a:latin typeface="B Nazanin,Bold"/>
                          <a:cs typeface="B Nazanin" panose="00000400000000000000" pitchFamily="2" charset="-78"/>
                        </a:rPr>
                        <a:t>پارچه</a:t>
                      </a:r>
                    </a:p>
                    <a:p>
                      <a:pPr algn="ctr"/>
                      <a:r>
                        <a:rPr lang="fa-IR" sz="1400" b="1" i="0" u="none" strike="noStrike" baseline="0" dirty="0" smtClean="0">
                          <a:solidFill>
                            <a:schemeClr val="tx1"/>
                          </a:solidFill>
                          <a:latin typeface="B Nazanin,Bold"/>
                          <a:cs typeface="B Nazanin" panose="00000400000000000000" pitchFamily="2" charset="-78"/>
                        </a:rPr>
                        <a:t>غير</a:t>
                      </a:r>
                    </a:p>
                    <a:p>
                      <a:pPr algn="ctr"/>
                      <a:r>
                        <a:rPr lang="fa-IR" sz="1400" b="1" i="0" u="none" strike="noStrike" baseline="0" dirty="0" smtClean="0">
                          <a:solidFill>
                            <a:schemeClr val="tx1"/>
                          </a:solidFill>
                          <a:latin typeface="B Nazanin,Bold"/>
                          <a:cs typeface="B Nazanin" panose="00000400000000000000" pitchFamily="2" charset="-78"/>
                        </a:rPr>
                        <a:t>منسوج</a:t>
                      </a:r>
                      <a:endParaRPr lang="fa-IR" sz="1400" dirty="0">
                        <a:solidFill>
                          <a:schemeClr val="tx1"/>
                        </a:solidFill>
                        <a:cs typeface="B Nazanin" panose="00000400000000000000" pitchFamily="2" charset="-78"/>
                      </a:endParaRPr>
                    </a:p>
                  </a:txBody>
                  <a:tcPr>
                    <a:solidFill>
                      <a:schemeClr val="accent4">
                        <a:lumMod val="60000"/>
                        <a:lumOff val="40000"/>
                      </a:schemeClr>
                    </a:solidFill>
                  </a:tcPr>
                </a:tc>
                <a:tc>
                  <a:txBody>
                    <a:bodyPr/>
                    <a:lstStyle/>
                    <a:p>
                      <a:pPr algn="ctr"/>
                      <a:r>
                        <a:rPr lang="fa-IR" sz="1400" b="1" i="0" u="none" strike="noStrike" baseline="0" dirty="0" smtClean="0">
                          <a:solidFill>
                            <a:schemeClr val="tx1"/>
                          </a:solidFill>
                          <a:latin typeface="B Nazanin,Bold"/>
                          <a:cs typeface="B Nazanin" panose="00000400000000000000" pitchFamily="2" charset="-78"/>
                        </a:rPr>
                        <a:t>کيسه</a:t>
                      </a:r>
                    </a:p>
                    <a:p>
                      <a:pPr algn="ctr"/>
                      <a:r>
                        <a:rPr lang="fa-IR" sz="1400" b="1" i="0" u="none" strike="noStrike" baseline="0" dirty="0" smtClean="0">
                          <a:solidFill>
                            <a:schemeClr val="tx1"/>
                          </a:solidFill>
                          <a:latin typeface="B Nazanin,Bold"/>
                          <a:cs typeface="B Nazanin" panose="00000400000000000000" pitchFamily="2" charset="-78"/>
                        </a:rPr>
                        <a:t>کاغذی</a:t>
                      </a:r>
                      <a:endParaRPr lang="fa-IR" sz="1400" dirty="0">
                        <a:solidFill>
                          <a:schemeClr val="tx1"/>
                        </a:solidFill>
                        <a:cs typeface="B Nazanin" panose="00000400000000000000" pitchFamily="2" charset="-78"/>
                      </a:endParaRPr>
                    </a:p>
                  </a:txBody>
                  <a:tcPr>
                    <a:solidFill>
                      <a:schemeClr val="accent4">
                        <a:lumMod val="60000"/>
                        <a:lumOff val="40000"/>
                      </a:schemeClr>
                    </a:solidFill>
                  </a:tcPr>
                </a:tc>
                <a:tc>
                  <a:txBody>
                    <a:bodyPr/>
                    <a:lstStyle/>
                    <a:p>
                      <a:pPr algn="ctr"/>
                      <a:r>
                        <a:rPr lang="fa-IR" sz="1400" b="1" i="0" u="none" strike="noStrike" baseline="0" dirty="0" smtClean="0">
                          <a:solidFill>
                            <a:schemeClr val="tx1"/>
                          </a:solidFill>
                          <a:latin typeface="B Nazanin,Bold"/>
                          <a:cs typeface="B Nazanin" panose="00000400000000000000" pitchFamily="2" charset="-78"/>
                        </a:rPr>
                        <a:t>پاکت کاغذ</a:t>
                      </a:r>
                    </a:p>
                    <a:p>
                      <a:pPr algn="ctr"/>
                      <a:r>
                        <a:rPr lang="fa-IR" sz="1400" b="1" i="0" u="none" strike="noStrike" baseline="0" dirty="0" smtClean="0">
                          <a:solidFill>
                            <a:schemeClr val="tx1"/>
                          </a:solidFill>
                          <a:latin typeface="B Nazanin,Bold"/>
                          <a:cs typeface="B Nazanin" panose="00000400000000000000" pitchFamily="2" charset="-78"/>
                        </a:rPr>
                        <a:t>پزشکی از جنس</a:t>
                      </a:r>
                    </a:p>
                    <a:p>
                      <a:pPr algn="ctr"/>
                      <a:r>
                        <a:rPr lang="fa-IR" sz="1400" b="1" i="0" u="none" strike="noStrike" baseline="0" dirty="0" smtClean="0">
                          <a:solidFill>
                            <a:schemeClr val="tx1"/>
                          </a:solidFill>
                          <a:latin typeface="B Nazanin,Bold"/>
                          <a:cs typeface="B Nazanin" panose="00000400000000000000" pitchFamily="2" charset="-78"/>
                        </a:rPr>
                        <a:t>پلی استر يا پلی</a:t>
                      </a:r>
                    </a:p>
                    <a:p>
                      <a:pPr algn="ctr"/>
                      <a:r>
                        <a:rPr lang="fa-IR" sz="1400" b="1" i="0" u="none" strike="noStrike" baseline="0" dirty="0" smtClean="0">
                          <a:solidFill>
                            <a:schemeClr val="tx1"/>
                          </a:solidFill>
                          <a:latin typeface="B Nazanin,Bold"/>
                          <a:cs typeface="B Nazanin" panose="00000400000000000000" pitchFamily="2" charset="-78"/>
                        </a:rPr>
                        <a:t>پروپيلن</a:t>
                      </a:r>
                      <a:endParaRPr lang="fa-IR" sz="1400" dirty="0">
                        <a:solidFill>
                          <a:schemeClr val="tx1"/>
                        </a:solidFill>
                        <a:cs typeface="B Nazanin" panose="00000400000000000000" pitchFamily="2" charset="-78"/>
                      </a:endParaRPr>
                    </a:p>
                  </a:txBody>
                  <a:tcPr>
                    <a:solidFill>
                      <a:schemeClr val="accent4">
                        <a:lumMod val="60000"/>
                        <a:lumOff val="40000"/>
                      </a:schemeClr>
                    </a:solidFill>
                  </a:tcPr>
                </a:tc>
                <a:tc>
                  <a:txBody>
                    <a:bodyPr/>
                    <a:lstStyle/>
                    <a:p>
                      <a:pPr algn="ctr"/>
                      <a:r>
                        <a:rPr lang="fa-IR" sz="1400" b="1" i="0" u="none" strike="noStrike" baseline="0" dirty="0" smtClean="0">
                          <a:solidFill>
                            <a:schemeClr val="tx1"/>
                          </a:solidFill>
                          <a:latin typeface="B Nazanin,Bold"/>
                          <a:cs typeface="B Nazanin" panose="00000400000000000000" pitchFamily="2" charset="-78"/>
                        </a:rPr>
                        <a:t>پاکت پرس</a:t>
                      </a:r>
                    </a:p>
                    <a:p>
                      <a:pPr algn="ctr"/>
                      <a:r>
                        <a:rPr lang="fa-IR" sz="1400" b="1" i="0" u="none" strike="noStrike" baseline="0" dirty="0" smtClean="0">
                          <a:solidFill>
                            <a:schemeClr val="tx1"/>
                          </a:solidFill>
                          <a:latin typeface="B Nazanin,Bold"/>
                          <a:cs typeface="B Nazanin" panose="00000400000000000000" pitchFamily="2" charset="-78"/>
                        </a:rPr>
                        <a:t>شده از جنس</a:t>
                      </a:r>
                    </a:p>
                    <a:p>
                      <a:pPr algn="ctr"/>
                      <a:r>
                        <a:rPr lang="fa-IR" sz="1400" b="1" i="0" u="none" strike="noStrike" baseline="0" dirty="0" smtClean="0">
                          <a:solidFill>
                            <a:schemeClr val="tx1"/>
                          </a:solidFill>
                          <a:latin typeface="B Nazanin,Bold"/>
                          <a:cs typeface="B Nazanin" panose="00000400000000000000" pitchFamily="2" charset="-78"/>
                        </a:rPr>
                        <a:t>پلی اتيلن يا</a:t>
                      </a:r>
                    </a:p>
                    <a:p>
                      <a:pPr algn="ctr"/>
                      <a:r>
                        <a:rPr lang="fa-IR" sz="1400" b="1" i="0" u="none" strike="noStrike" baseline="0" dirty="0" smtClean="0">
                          <a:solidFill>
                            <a:schemeClr val="tx1"/>
                          </a:solidFill>
                          <a:latin typeface="B Nazanin,Bold"/>
                          <a:cs typeface="B Nazanin" panose="00000400000000000000" pitchFamily="2" charset="-78"/>
                        </a:rPr>
                        <a:t>پلی پروپيلن</a:t>
                      </a:r>
                      <a:endParaRPr lang="fa-IR" sz="1400" dirty="0">
                        <a:solidFill>
                          <a:schemeClr val="tx1"/>
                        </a:solidFill>
                        <a:cs typeface="B Nazanin" panose="00000400000000000000" pitchFamily="2" charset="-78"/>
                      </a:endParaRPr>
                    </a:p>
                  </a:txBody>
                  <a:tcPr>
                    <a:solidFill>
                      <a:schemeClr val="accent4">
                        <a:lumMod val="60000"/>
                        <a:lumOff val="40000"/>
                      </a:schemeClr>
                    </a:solidFill>
                  </a:tcPr>
                </a:tc>
                <a:tc>
                  <a:txBody>
                    <a:bodyPr/>
                    <a:lstStyle/>
                    <a:p>
                      <a:pPr algn="ctr" rtl="1"/>
                      <a:r>
                        <a:rPr lang="fa-IR" sz="1400" b="1" i="0" u="none" strike="noStrike" baseline="0" dirty="0" smtClean="0">
                          <a:solidFill>
                            <a:schemeClr val="tx1"/>
                          </a:solidFill>
                          <a:latin typeface="B Nazanin,Bold"/>
                          <a:cs typeface="B Nazanin" panose="00000400000000000000" pitchFamily="2" charset="-78"/>
                        </a:rPr>
                        <a:t>ظروف</a:t>
                      </a:r>
                      <a:endParaRPr lang="fa-IR" sz="1400" dirty="0">
                        <a:solidFill>
                          <a:schemeClr val="tx1"/>
                        </a:solidFill>
                        <a:cs typeface="B Nazanin" panose="00000400000000000000" pitchFamily="2" charset="-78"/>
                      </a:endParaRPr>
                    </a:p>
                  </a:txBody>
                  <a:tcPr>
                    <a:solidFill>
                      <a:schemeClr val="accent4">
                        <a:lumMod val="60000"/>
                        <a:lumOff val="40000"/>
                      </a:schemeClr>
                    </a:solidFill>
                  </a:tcPr>
                </a:tc>
              </a:tr>
              <a:tr h="1922498">
                <a:tc>
                  <a:txBody>
                    <a:bodyPr/>
                    <a:lstStyle/>
                    <a:p>
                      <a:pPr algn="ctr"/>
                      <a:r>
                        <a:rPr lang="fa-IR" sz="1600" b="0" i="0" u="none" strike="noStrike" baseline="0" dirty="0" smtClean="0">
                          <a:cs typeface="B Nazanin" panose="00000400000000000000" pitchFamily="2" charset="-78"/>
                        </a:rPr>
                        <a:t>اولين بسته</a:t>
                      </a:r>
                    </a:p>
                    <a:p>
                      <a:pPr algn="ctr"/>
                      <a:r>
                        <a:rPr lang="fa-IR" sz="1600" b="0" i="0" u="none" strike="noStrike" baseline="0" dirty="0" smtClean="0">
                          <a:cs typeface="B Nazanin" panose="00000400000000000000" pitchFamily="2" charset="-78"/>
                        </a:rPr>
                        <a:t>بندی</a:t>
                      </a:r>
                      <a:endParaRPr lang="fa-IR" sz="1600" b="0" dirty="0">
                        <a:cs typeface="B Nazanin" panose="00000400000000000000" pitchFamily="2" charset="-78"/>
                      </a:endParaRPr>
                    </a:p>
                  </a:txBody>
                  <a:tcPr>
                    <a:solidFill>
                      <a:schemeClr val="accent4">
                        <a:lumMod val="20000"/>
                        <a:lumOff val="80000"/>
                      </a:schemeClr>
                    </a:solidFill>
                  </a:tcPr>
                </a:tc>
                <a:tc>
                  <a:txBody>
                    <a:bodyPr/>
                    <a:lstStyle/>
                    <a:p>
                      <a:pPr rtl="1"/>
                      <a:r>
                        <a:rPr lang="fa-IR" dirty="0" smtClean="0"/>
                        <a:t>20</a:t>
                      </a:r>
                      <a:endParaRPr lang="fa-IR" dirty="0"/>
                    </a:p>
                  </a:txBody>
                  <a:tcPr>
                    <a:solidFill>
                      <a:schemeClr val="accent4">
                        <a:lumMod val="20000"/>
                        <a:lumOff val="80000"/>
                      </a:schemeClr>
                    </a:solidFill>
                  </a:tcPr>
                </a:tc>
                <a:tc>
                  <a:txBody>
                    <a:bodyPr/>
                    <a:lstStyle/>
                    <a:p>
                      <a:pPr rtl="1"/>
                      <a:r>
                        <a:rPr lang="fa-IR" dirty="0" smtClean="0"/>
                        <a:t>40</a:t>
                      </a:r>
                      <a:endParaRPr lang="fa-IR" dirty="0"/>
                    </a:p>
                  </a:txBody>
                  <a:tcPr>
                    <a:solidFill>
                      <a:schemeClr val="accent4">
                        <a:lumMod val="20000"/>
                        <a:lumOff val="80000"/>
                      </a:schemeClr>
                    </a:solidFill>
                  </a:tcPr>
                </a:tc>
                <a:tc>
                  <a:txBody>
                    <a:bodyPr/>
                    <a:lstStyle/>
                    <a:p>
                      <a:pPr rtl="1"/>
                      <a:r>
                        <a:rPr lang="fa-IR" dirty="0" smtClean="0"/>
                        <a:t>40</a:t>
                      </a:r>
                      <a:endParaRPr lang="fa-IR" dirty="0"/>
                    </a:p>
                  </a:txBody>
                  <a:tcPr>
                    <a:solidFill>
                      <a:schemeClr val="accent4">
                        <a:lumMod val="20000"/>
                        <a:lumOff val="80000"/>
                      </a:schemeClr>
                    </a:solidFill>
                  </a:tcPr>
                </a:tc>
                <a:tc>
                  <a:txBody>
                    <a:bodyPr/>
                    <a:lstStyle/>
                    <a:p>
                      <a:pPr rtl="1"/>
                      <a:r>
                        <a:rPr lang="fa-IR" dirty="0" smtClean="0"/>
                        <a:t>80</a:t>
                      </a:r>
                      <a:endParaRPr lang="fa-IR" dirty="0"/>
                    </a:p>
                  </a:txBody>
                  <a:tcPr>
                    <a:solidFill>
                      <a:schemeClr val="accent4">
                        <a:lumMod val="20000"/>
                        <a:lumOff val="80000"/>
                      </a:schemeClr>
                    </a:solidFill>
                  </a:tcPr>
                </a:tc>
                <a:tc>
                  <a:txBody>
                    <a:bodyPr/>
                    <a:lstStyle/>
                    <a:p>
                      <a:pPr rtl="1"/>
                      <a:r>
                        <a:rPr lang="fa-IR" dirty="0" smtClean="0"/>
                        <a:t>100</a:t>
                      </a:r>
                      <a:endParaRPr lang="fa-IR" dirty="0"/>
                    </a:p>
                  </a:txBody>
                  <a:tcPr>
                    <a:solidFill>
                      <a:schemeClr val="accent4">
                        <a:lumMod val="20000"/>
                        <a:lumOff val="80000"/>
                      </a:schemeClr>
                    </a:solidFill>
                  </a:tcPr>
                </a:tc>
                <a:tc>
                  <a:txBody>
                    <a:bodyPr/>
                    <a:lstStyle/>
                    <a:p>
                      <a:pPr rtl="1"/>
                      <a:r>
                        <a:rPr lang="fa-IR" dirty="0" smtClean="0"/>
                        <a:t>100بافیلتر</a:t>
                      </a:r>
                      <a:endParaRPr lang="fa-IR" dirty="0"/>
                    </a:p>
                  </a:txBody>
                  <a:tcPr>
                    <a:solidFill>
                      <a:schemeClr val="accent4">
                        <a:lumMod val="20000"/>
                        <a:lumOff val="80000"/>
                      </a:schemeClr>
                    </a:solidFill>
                  </a:tcPr>
                </a:tc>
              </a:tr>
              <a:tr h="1556198">
                <a:tc>
                  <a:txBody>
                    <a:bodyPr/>
                    <a:lstStyle/>
                    <a:p>
                      <a:pPr algn="ctr"/>
                      <a:r>
                        <a:rPr lang="fa-IR" sz="1600" b="0" i="0" u="none" strike="noStrike" baseline="0" dirty="0" smtClean="0">
                          <a:cs typeface="B Nazanin" panose="00000400000000000000" pitchFamily="2" charset="-78"/>
                        </a:rPr>
                        <a:t>دومين بسته</a:t>
                      </a:r>
                    </a:p>
                    <a:p>
                      <a:pPr algn="ctr"/>
                      <a:r>
                        <a:rPr lang="fa-IR" sz="1600" b="0" i="0" u="none" strike="noStrike" baseline="0" dirty="0" smtClean="0">
                          <a:cs typeface="B Nazanin" panose="00000400000000000000" pitchFamily="2" charset="-78"/>
                        </a:rPr>
                        <a:t>بندی</a:t>
                      </a:r>
                      <a:endParaRPr lang="fa-IR" sz="1600" b="0" dirty="0">
                        <a:cs typeface="B Nazanin" panose="00000400000000000000" pitchFamily="2" charset="-78"/>
                      </a:endParaRPr>
                    </a:p>
                  </a:txBody>
                  <a:tcPr>
                    <a:solidFill>
                      <a:schemeClr val="accent4">
                        <a:lumMod val="20000"/>
                        <a:lumOff val="80000"/>
                      </a:schemeClr>
                    </a:solidFill>
                  </a:tcPr>
                </a:tc>
                <a:tc>
                  <a:txBody>
                    <a:bodyPr/>
                    <a:lstStyle/>
                    <a:p>
                      <a:pPr rtl="1"/>
                      <a:r>
                        <a:rPr lang="fa-IR" dirty="0" smtClean="0"/>
                        <a:t>60</a:t>
                      </a:r>
                      <a:endParaRPr lang="fa-IR" dirty="0"/>
                    </a:p>
                  </a:txBody>
                  <a:tcPr>
                    <a:solidFill>
                      <a:schemeClr val="accent4">
                        <a:lumMod val="20000"/>
                        <a:lumOff val="80000"/>
                      </a:schemeClr>
                    </a:solidFill>
                  </a:tcPr>
                </a:tc>
                <a:tc>
                  <a:txBody>
                    <a:bodyPr/>
                    <a:lstStyle/>
                    <a:p>
                      <a:pPr rtl="1"/>
                      <a:r>
                        <a:rPr lang="fa-IR" dirty="0" smtClean="0"/>
                        <a:t>80</a:t>
                      </a:r>
                      <a:endParaRPr lang="fa-IR" dirty="0"/>
                    </a:p>
                  </a:txBody>
                  <a:tcPr>
                    <a:solidFill>
                      <a:schemeClr val="accent4">
                        <a:lumMod val="20000"/>
                        <a:lumOff val="80000"/>
                      </a:schemeClr>
                    </a:solidFill>
                  </a:tcPr>
                </a:tc>
                <a:tc>
                  <a:txBody>
                    <a:bodyPr/>
                    <a:lstStyle/>
                    <a:p>
                      <a:pPr rtl="1"/>
                      <a:r>
                        <a:rPr lang="fa-IR" dirty="0" smtClean="0"/>
                        <a:t>80</a:t>
                      </a:r>
                      <a:endParaRPr lang="fa-IR" dirty="0"/>
                    </a:p>
                  </a:txBody>
                  <a:tcPr>
                    <a:solidFill>
                      <a:schemeClr val="accent4">
                        <a:lumMod val="20000"/>
                        <a:lumOff val="80000"/>
                      </a:schemeClr>
                    </a:solidFill>
                  </a:tcPr>
                </a:tc>
                <a:tc>
                  <a:txBody>
                    <a:bodyPr/>
                    <a:lstStyle/>
                    <a:p>
                      <a:pPr rtl="1"/>
                      <a:r>
                        <a:rPr lang="fa-IR" dirty="0" smtClean="0"/>
                        <a:t>100</a:t>
                      </a:r>
                      <a:endParaRPr lang="fa-IR" dirty="0"/>
                    </a:p>
                  </a:txBody>
                  <a:tcPr>
                    <a:solidFill>
                      <a:schemeClr val="accent4">
                        <a:lumMod val="20000"/>
                        <a:lumOff val="80000"/>
                      </a:schemeClr>
                    </a:solidFill>
                  </a:tcPr>
                </a:tc>
                <a:tc>
                  <a:txBody>
                    <a:bodyPr/>
                    <a:lstStyle/>
                    <a:p>
                      <a:pPr rtl="1"/>
                      <a:r>
                        <a:rPr lang="fa-IR" dirty="0" smtClean="0"/>
                        <a:t>120</a:t>
                      </a:r>
                      <a:endParaRPr lang="fa-IR" dirty="0"/>
                    </a:p>
                  </a:txBody>
                  <a:tcPr>
                    <a:solidFill>
                      <a:schemeClr val="accent4">
                        <a:lumMod val="20000"/>
                        <a:lumOff val="80000"/>
                      </a:schemeClr>
                    </a:solidFill>
                  </a:tcPr>
                </a:tc>
                <a:tc>
                  <a:txBody>
                    <a:bodyPr/>
                    <a:lstStyle/>
                    <a:p>
                      <a:pPr rtl="1"/>
                      <a:r>
                        <a:rPr lang="fa-IR" dirty="0" smtClean="0"/>
                        <a:t>250</a:t>
                      </a:r>
                      <a:endParaRPr lang="fa-IR"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2151305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7704856" cy="459864"/>
          </a:xfrm>
        </p:spPr>
        <p:txBody>
          <a:bodyPr/>
          <a:lstStyle/>
          <a:p>
            <a:r>
              <a:rPr lang="fa-IR" sz="1400" dirty="0">
                <a:solidFill>
                  <a:schemeClr val="accent2">
                    <a:lumMod val="75000"/>
                  </a:schemeClr>
                </a:solidFill>
                <a:cs typeface="B Titr" panose="00000700000000000000" pitchFamily="2" charset="-78"/>
              </a:rPr>
              <a:t>اگر اقلام استریل دارای لفاف یا پوشش محافظ علاوه بر بسته بندی باشند در این صورت امتيازات زیر را اضافه نمائيد</a:t>
            </a:r>
            <a:r>
              <a:rPr lang="fa-IR" sz="1600" dirty="0">
                <a:solidFill>
                  <a:schemeClr val="accent2">
                    <a:lumMod val="75000"/>
                  </a:schemeClr>
                </a:solidFill>
                <a:cs typeface="B Nazanin"/>
              </a:rPr>
              <a:t>:</a:t>
            </a:r>
            <a:endParaRPr lang="fa-IR" sz="16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5862106"/>
              </p:ext>
            </p:extLst>
          </p:nvPr>
        </p:nvGraphicFramePr>
        <p:xfrm>
          <a:off x="-1" y="518968"/>
          <a:ext cx="9132605" cy="1173728"/>
        </p:xfrm>
        <a:graphic>
          <a:graphicData uri="http://schemas.openxmlformats.org/drawingml/2006/table">
            <a:tbl>
              <a:tblPr rtl="1" firstRow="1" bandRow="1">
                <a:tableStyleId>{5C22544A-7EE6-4342-B048-85BDC9FD1C3A}</a:tableStyleId>
              </a:tblPr>
              <a:tblGrid>
                <a:gridCol w="5000900"/>
                <a:gridCol w="4131705"/>
              </a:tblGrid>
              <a:tr h="432048">
                <a:tc>
                  <a:txBody>
                    <a:bodyPr/>
                    <a:lstStyle/>
                    <a:p>
                      <a:pPr rtl="1"/>
                      <a:r>
                        <a:rPr lang="fa-IR" sz="1400" b="1" i="0" u="none" strike="noStrike" baseline="0" dirty="0" smtClean="0">
                          <a:solidFill>
                            <a:schemeClr val="tx1"/>
                          </a:solidFill>
                          <a:latin typeface="B Nazanin,Bold"/>
                        </a:rPr>
                        <a:t>پوشش محافظ</a:t>
                      </a:r>
                      <a:endParaRPr lang="fa-IR" sz="1400" dirty="0">
                        <a:solidFill>
                          <a:schemeClr val="tx1"/>
                        </a:solidFill>
                      </a:endParaRPr>
                    </a:p>
                  </a:txBody>
                  <a:tcPr>
                    <a:solidFill>
                      <a:schemeClr val="accent4">
                        <a:lumMod val="60000"/>
                        <a:lumOff val="40000"/>
                      </a:schemeClr>
                    </a:solidFill>
                  </a:tcPr>
                </a:tc>
                <a:tc>
                  <a:txBody>
                    <a:bodyPr/>
                    <a:lstStyle/>
                    <a:p>
                      <a:pPr algn="ctr" rtl="1"/>
                      <a:r>
                        <a:rPr lang="fa-IR" sz="1400" b="1" i="0" u="none" strike="noStrike" baseline="0" dirty="0" smtClean="0">
                          <a:solidFill>
                            <a:schemeClr val="tx1"/>
                          </a:solidFill>
                          <a:latin typeface="B Nazanin,Bold"/>
                        </a:rPr>
                        <a:t>امتيازات</a:t>
                      </a:r>
                      <a:endParaRPr lang="fa-IR" sz="1400" dirty="0">
                        <a:solidFill>
                          <a:schemeClr val="tx1"/>
                        </a:solidFill>
                      </a:endParaRPr>
                    </a:p>
                  </a:txBody>
                  <a:tcPr>
                    <a:solidFill>
                      <a:schemeClr val="accent4">
                        <a:lumMod val="60000"/>
                        <a:lumOff val="40000"/>
                      </a:schemeClr>
                    </a:solidFill>
                  </a:tcPr>
                </a:tc>
              </a:tr>
              <a:tr h="370840">
                <a:tc>
                  <a:txBody>
                    <a:bodyPr/>
                    <a:lstStyle/>
                    <a:p>
                      <a:pPr rtl="1"/>
                      <a:r>
                        <a:rPr lang="fa-IR" sz="1400" b="0" i="0" u="none" strike="noStrike" baseline="0" dirty="0" smtClean="0">
                          <a:cs typeface="B Nazanin" panose="00000400000000000000" pitchFamily="2" charset="-78"/>
                        </a:rPr>
                        <a:t>کيسه پلی اتيلن درزبندی شده</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400</a:t>
                      </a:r>
                      <a:endParaRPr lang="fa-IR" sz="1400" dirty="0">
                        <a:cs typeface="B Nazanin" panose="00000400000000000000" pitchFamily="2" charset="-78"/>
                      </a:endParaRPr>
                    </a:p>
                  </a:txBody>
                  <a:tcPr>
                    <a:solidFill>
                      <a:schemeClr val="accent4">
                        <a:lumMod val="20000"/>
                        <a:lumOff val="80000"/>
                      </a:schemeClr>
                    </a:solidFill>
                  </a:tcPr>
                </a:tc>
              </a:tr>
              <a:tr h="370840">
                <a:tc>
                  <a:txBody>
                    <a:bodyPr/>
                    <a:lstStyle/>
                    <a:p>
                      <a:pPr rtl="1"/>
                      <a:r>
                        <a:rPr lang="fa-IR" sz="1400" b="0" i="0" u="none" strike="noStrike" baseline="0" dirty="0" smtClean="0">
                          <a:cs typeface="B Nazanin" panose="00000400000000000000" pitchFamily="2" charset="-78"/>
                        </a:rPr>
                        <a:t>پوشش یا ظرف محافظ</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60 </a:t>
                      </a:r>
                      <a:endParaRPr lang="fa-IR" sz="1400" dirty="0">
                        <a:cs typeface="B Nazanin" panose="00000400000000000000" pitchFamily="2" charset="-78"/>
                      </a:endParaRPr>
                    </a:p>
                  </a:txBody>
                  <a:tcPr>
                    <a:solidFill>
                      <a:schemeClr val="accent4">
                        <a:lumMod val="20000"/>
                        <a:lumOff val="80000"/>
                      </a:schemeClr>
                    </a:solidFill>
                  </a:tcPr>
                </a:tc>
              </a:tr>
            </a:tbl>
          </a:graphicData>
        </a:graphic>
      </p:graphicFrame>
      <p:sp>
        <p:nvSpPr>
          <p:cNvPr id="5" name="Rectangle 4"/>
          <p:cNvSpPr/>
          <p:nvPr/>
        </p:nvSpPr>
        <p:spPr>
          <a:xfrm>
            <a:off x="0" y="1681644"/>
            <a:ext cx="8820472" cy="523220"/>
          </a:xfrm>
          <a:prstGeom prst="rect">
            <a:avLst/>
          </a:prstGeom>
        </p:spPr>
        <p:txBody>
          <a:bodyPr wrap="square">
            <a:spAutoFit/>
          </a:bodyPr>
          <a:lstStyle/>
          <a:p>
            <a:r>
              <a:rPr lang="fa-IR" sz="1400" dirty="0" smtClean="0">
                <a:solidFill>
                  <a:schemeClr val="accent2">
                    <a:lumMod val="75000"/>
                  </a:schemeClr>
                </a:solidFill>
                <a:cs typeface="B Titr" panose="00000700000000000000" pitchFamily="2" charset="-78"/>
              </a:rPr>
              <a:t>در </a:t>
            </a:r>
            <a:r>
              <a:rPr lang="fa-IR" sz="1400" dirty="0">
                <a:solidFill>
                  <a:schemeClr val="accent2">
                    <a:lumMod val="75000"/>
                  </a:schemeClr>
                </a:solidFill>
                <a:cs typeface="B Titr" panose="00000700000000000000" pitchFamily="2" charset="-78"/>
              </a:rPr>
              <a:t>صورت رعايت شرايط فيزيکی استاندارد ذخيره سازی اقلام استريل از نظر هوای مديکال و فشار و رطوبت و تهويه </a:t>
            </a:r>
            <a:r>
              <a:rPr lang="fa-IR" sz="1400" dirty="0" smtClean="0">
                <a:solidFill>
                  <a:schemeClr val="accent2">
                    <a:lumMod val="75000"/>
                  </a:schemeClr>
                </a:solidFill>
                <a:cs typeface="B Titr" panose="00000700000000000000" pitchFamily="2" charset="-78"/>
              </a:rPr>
              <a:t>مناسب، </a:t>
            </a:r>
            <a:r>
              <a:rPr lang="fa-IR" sz="1400" dirty="0">
                <a:solidFill>
                  <a:schemeClr val="accent2">
                    <a:lumMod val="75000"/>
                  </a:schemeClr>
                </a:solidFill>
                <a:cs typeface="B Titr" panose="00000700000000000000" pitchFamily="2" charset="-78"/>
              </a:rPr>
              <a:t>امتيازات زیر به آن تعلق می گيرد:</a:t>
            </a:r>
          </a:p>
        </p:txBody>
      </p:sp>
      <p:graphicFrame>
        <p:nvGraphicFramePr>
          <p:cNvPr id="6" name="Table 5"/>
          <p:cNvGraphicFramePr>
            <a:graphicFrameLocks noGrp="1"/>
          </p:cNvGraphicFramePr>
          <p:nvPr>
            <p:extLst>
              <p:ext uri="{D42A27DB-BD31-4B8C-83A1-F6EECF244321}">
                <p14:modId xmlns:p14="http://schemas.microsoft.com/office/powerpoint/2010/main" val="659747288"/>
              </p:ext>
            </p:extLst>
          </p:nvPr>
        </p:nvGraphicFramePr>
        <p:xfrm>
          <a:off x="11396" y="2204864"/>
          <a:ext cx="9132604" cy="1461760"/>
        </p:xfrm>
        <a:graphic>
          <a:graphicData uri="http://schemas.openxmlformats.org/drawingml/2006/table">
            <a:tbl>
              <a:tblPr rtl="1" firstRow="1" bandRow="1">
                <a:tableStyleId>{5C22544A-7EE6-4342-B048-85BDC9FD1C3A}</a:tableStyleId>
              </a:tblPr>
              <a:tblGrid>
                <a:gridCol w="4108380"/>
                <a:gridCol w="5024224"/>
              </a:tblGrid>
              <a:tr h="370840">
                <a:tc>
                  <a:txBody>
                    <a:bodyPr/>
                    <a:lstStyle/>
                    <a:p>
                      <a:pPr rtl="1"/>
                      <a:r>
                        <a:rPr lang="fa-IR" sz="1400" b="1" i="0" u="none" strike="noStrike" baseline="0" dirty="0" smtClean="0">
                          <a:solidFill>
                            <a:schemeClr val="tx1"/>
                          </a:solidFill>
                          <a:latin typeface="B Nazanin,Bold"/>
                        </a:rPr>
                        <a:t>شرايط محيط ذخيره سازی</a:t>
                      </a:r>
                      <a:endParaRPr lang="fa-IR" sz="1400" dirty="0">
                        <a:solidFill>
                          <a:schemeClr val="tx1"/>
                        </a:solidFill>
                      </a:endParaRPr>
                    </a:p>
                  </a:txBody>
                  <a:tcPr>
                    <a:solidFill>
                      <a:schemeClr val="accent4">
                        <a:lumMod val="60000"/>
                        <a:lumOff val="40000"/>
                      </a:schemeClr>
                    </a:solidFill>
                  </a:tcPr>
                </a:tc>
                <a:tc>
                  <a:txBody>
                    <a:bodyPr/>
                    <a:lstStyle/>
                    <a:p>
                      <a:pPr algn="ctr" rtl="1"/>
                      <a:r>
                        <a:rPr lang="fa-IR" sz="1400" b="1" i="0" u="none" strike="noStrike" baseline="0" dirty="0" smtClean="0">
                          <a:solidFill>
                            <a:schemeClr val="tx1"/>
                          </a:solidFill>
                          <a:latin typeface="B Nazanin,Bold"/>
                        </a:rPr>
                        <a:t>               امتيازات</a:t>
                      </a:r>
                      <a:endParaRPr lang="fa-IR" sz="1400" dirty="0">
                        <a:solidFill>
                          <a:schemeClr val="tx1"/>
                        </a:solidFill>
                      </a:endParaRPr>
                    </a:p>
                  </a:txBody>
                  <a:tcPr>
                    <a:solidFill>
                      <a:schemeClr val="accent4">
                        <a:lumMod val="60000"/>
                        <a:lumOff val="40000"/>
                      </a:schemeClr>
                    </a:solidFill>
                  </a:tcPr>
                </a:tc>
              </a:tr>
              <a:tr h="349240">
                <a:tc>
                  <a:txBody>
                    <a:bodyPr/>
                    <a:lstStyle/>
                    <a:p>
                      <a:pPr rtl="1"/>
                      <a:r>
                        <a:rPr lang="fa-IR" sz="1400" dirty="0" smtClean="0">
                          <a:cs typeface="B Nazanin" panose="00000400000000000000" pitchFamily="2" charset="-78"/>
                        </a:rPr>
                        <a:t>کشو</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                  0</a:t>
                      </a:r>
                      <a:endParaRPr lang="fa-IR" sz="1400" dirty="0">
                        <a:cs typeface="B Nazanin" panose="00000400000000000000" pitchFamily="2" charset="-78"/>
                      </a:endParaRPr>
                    </a:p>
                  </a:txBody>
                  <a:tcPr>
                    <a:solidFill>
                      <a:schemeClr val="accent4">
                        <a:lumMod val="20000"/>
                        <a:lumOff val="80000"/>
                      </a:schemeClr>
                    </a:solidFill>
                  </a:tcPr>
                </a:tc>
              </a:tr>
              <a:tr h="370840">
                <a:tc>
                  <a:txBody>
                    <a:bodyPr/>
                    <a:lstStyle/>
                    <a:p>
                      <a:pPr rtl="1"/>
                      <a:r>
                        <a:rPr lang="fa-IR" sz="1400" dirty="0" smtClean="0">
                          <a:cs typeface="B Nazanin" panose="00000400000000000000" pitchFamily="2" charset="-78"/>
                        </a:rPr>
                        <a:t>کابینت باز </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                  0</a:t>
                      </a:r>
                      <a:endParaRPr lang="fa-IR" sz="1400" dirty="0">
                        <a:cs typeface="B Nazanin" panose="00000400000000000000" pitchFamily="2" charset="-78"/>
                      </a:endParaRPr>
                    </a:p>
                  </a:txBody>
                  <a:tcPr>
                    <a:solidFill>
                      <a:schemeClr val="accent4">
                        <a:lumMod val="20000"/>
                        <a:lumOff val="80000"/>
                      </a:schemeClr>
                    </a:solidFill>
                  </a:tcPr>
                </a:tc>
              </a:tr>
              <a:tr h="370840">
                <a:tc>
                  <a:txBody>
                    <a:bodyPr/>
                    <a:lstStyle/>
                    <a:p>
                      <a:pPr rtl="1"/>
                      <a:r>
                        <a:rPr lang="fa-IR" sz="1400" dirty="0" smtClean="0">
                          <a:cs typeface="B Nazanin" panose="00000400000000000000" pitchFamily="2" charset="-78"/>
                        </a:rPr>
                        <a:t>کابینت بسته</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                   100</a:t>
                      </a:r>
                      <a:endParaRPr lang="fa-IR" sz="1400" dirty="0">
                        <a:cs typeface="B Nazanin" panose="00000400000000000000" pitchFamily="2" charset="-78"/>
                      </a:endParaRPr>
                    </a:p>
                  </a:txBody>
                  <a:tcPr>
                    <a:solidFill>
                      <a:schemeClr val="accent4">
                        <a:lumMod val="20000"/>
                        <a:lumOff val="80000"/>
                      </a:schemeClr>
                    </a:solidFill>
                  </a:tcPr>
                </a:tc>
              </a:tr>
            </a:tbl>
          </a:graphicData>
        </a:graphic>
      </p:graphicFrame>
      <p:sp>
        <p:nvSpPr>
          <p:cNvPr id="7" name="Rectangle 6"/>
          <p:cNvSpPr/>
          <p:nvPr/>
        </p:nvSpPr>
        <p:spPr>
          <a:xfrm>
            <a:off x="611560" y="3717032"/>
            <a:ext cx="8136904" cy="523220"/>
          </a:xfrm>
          <a:prstGeom prst="rect">
            <a:avLst/>
          </a:prstGeom>
        </p:spPr>
        <p:txBody>
          <a:bodyPr wrap="square">
            <a:spAutoFit/>
          </a:bodyPr>
          <a:lstStyle/>
          <a:p>
            <a:pPr algn="justLow"/>
            <a:r>
              <a:rPr lang="fa-IR" sz="1400" dirty="0" smtClean="0">
                <a:solidFill>
                  <a:schemeClr val="accent2">
                    <a:lumMod val="75000"/>
                  </a:schemeClr>
                </a:solidFill>
                <a:latin typeface="B Nazanin,Bold"/>
                <a:cs typeface="B Titr" panose="00000700000000000000" pitchFamily="2" charset="-78"/>
              </a:rPr>
              <a:t>در </a:t>
            </a:r>
            <a:r>
              <a:rPr lang="fa-IR" sz="1400" dirty="0">
                <a:solidFill>
                  <a:schemeClr val="accent2">
                    <a:lumMod val="75000"/>
                  </a:schemeClr>
                </a:solidFill>
                <a:latin typeface="B Nazanin,Bold"/>
                <a:cs typeface="B Titr" panose="00000700000000000000" pitchFamily="2" charset="-78"/>
              </a:rPr>
              <a:t>صورت رعايت شرايط فيزيکی استاندارد بخشهای بيمارستانی و انبار کالا برای ذخيره سازی </a:t>
            </a:r>
            <a:r>
              <a:rPr lang="fa-IR" sz="1400" dirty="0" smtClean="0">
                <a:solidFill>
                  <a:schemeClr val="accent2">
                    <a:lumMod val="75000"/>
                  </a:schemeClr>
                </a:solidFill>
                <a:latin typeface="B Nazanin,Bold"/>
                <a:cs typeface="B Titr" panose="00000700000000000000" pitchFamily="2" charset="-78"/>
              </a:rPr>
              <a:t>اقلام استريل ازنظر </a:t>
            </a:r>
            <a:r>
              <a:rPr lang="fa-IR" sz="1400" dirty="0">
                <a:solidFill>
                  <a:schemeClr val="accent2">
                    <a:lumMod val="75000"/>
                  </a:schemeClr>
                </a:solidFill>
                <a:latin typeface="B Nazanin,Bold"/>
                <a:cs typeface="B Titr" panose="00000700000000000000" pitchFamily="2" charset="-78"/>
              </a:rPr>
              <a:t>نظر </a:t>
            </a:r>
            <a:r>
              <a:rPr lang="fa-IR" sz="1400" dirty="0" smtClean="0">
                <a:solidFill>
                  <a:schemeClr val="accent2">
                    <a:lumMod val="75000"/>
                  </a:schemeClr>
                </a:solidFill>
                <a:latin typeface="B Nazanin,Bold"/>
                <a:cs typeface="B Titr" panose="00000700000000000000" pitchFamily="2" charset="-78"/>
              </a:rPr>
              <a:t>هوای      مديکال </a:t>
            </a:r>
            <a:r>
              <a:rPr lang="fa-IR" sz="1400" dirty="0">
                <a:solidFill>
                  <a:schemeClr val="accent2">
                    <a:lumMod val="75000"/>
                  </a:schemeClr>
                </a:solidFill>
                <a:latin typeface="B Nazanin,Bold"/>
                <a:cs typeface="B Titr" panose="00000700000000000000" pitchFamily="2" charset="-78"/>
              </a:rPr>
              <a:t>و فشار و رطوبت و تهويه مناسب، بر اساس موقعيت و محل ذخيره سازی اقلام استریل امتيازات زیر را به آن اضافه نمائيد</a:t>
            </a:r>
            <a:r>
              <a:rPr lang="fa-IR" sz="1400" dirty="0" smtClean="0">
                <a:solidFill>
                  <a:schemeClr val="accent2">
                    <a:lumMod val="75000"/>
                  </a:schemeClr>
                </a:solidFill>
                <a:latin typeface="B Nazanin,Bold"/>
                <a:cs typeface="B Titr" panose="00000700000000000000" pitchFamily="2" charset="-78"/>
              </a:rPr>
              <a:t>:</a:t>
            </a:r>
          </a:p>
        </p:txBody>
      </p:sp>
      <p:graphicFrame>
        <p:nvGraphicFramePr>
          <p:cNvPr id="8" name="Table 7"/>
          <p:cNvGraphicFramePr>
            <a:graphicFrameLocks noGrp="1"/>
          </p:cNvGraphicFramePr>
          <p:nvPr>
            <p:extLst>
              <p:ext uri="{D42A27DB-BD31-4B8C-83A1-F6EECF244321}">
                <p14:modId xmlns:p14="http://schemas.microsoft.com/office/powerpoint/2010/main" val="1992513026"/>
              </p:ext>
            </p:extLst>
          </p:nvPr>
        </p:nvGraphicFramePr>
        <p:xfrm>
          <a:off x="11397" y="4581128"/>
          <a:ext cx="9132603" cy="2276870"/>
        </p:xfrm>
        <a:graphic>
          <a:graphicData uri="http://schemas.openxmlformats.org/drawingml/2006/table">
            <a:tbl>
              <a:tblPr rtl="1" firstRow="1" bandRow="1">
                <a:tableStyleId>{5C22544A-7EE6-4342-B048-85BDC9FD1C3A}</a:tableStyleId>
              </a:tblPr>
              <a:tblGrid>
                <a:gridCol w="4836949"/>
                <a:gridCol w="4295654"/>
              </a:tblGrid>
              <a:tr h="379683">
                <a:tc>
                  <a:txBody>
                    <a:bodyPr/>
                    <a:lstStyle/>
                    <a:p>
                      <a:pPr rtl="1"/>
                      <a:r>
                        <a:rPr lang="fa-IR" sz="1400" b="1" i="0" u="none" strike="noStrike" baseline="0" dirty="0" smtClean="0">
                          <a:solidFill>
                            <a:schemeClr val="tx1"/>
                          </a:solidFill>
                          <a:latin typeface="B Nazanin,Bold"/>
                        </a:rPr>
                        <a:t>موقعيت و محل ذخيره سازی</a:t>
                      </a:r>
                      <a:endParaRPr lang="fa-IR" sz="1400" dirty="0">
                        <a:solidFill>
                          <a:schemeClr val="tx1"/>
                        </a:solidFill>
                      </a:endParaRPr>
                    </a:p>
                  </a:txBody>
                  <a:tcPr>
                    <a:solidFill>
                      <a:schemeClr val="accent4">
                        <a:lumMod val="60000"/>
                        <a:lumOff val="40000"/>
                      </a:schemeClr>
                    </a:solidFill>
                  </a:tcPr>
                </a:tc>
                <a:tc>
                  <a:txBody>
                    <a:bodyPr/>
                    <a:lstStyle/>
                    <a:p>
                      <a:pPr algn="ctr" rtl="1"/>
                      <a:r>
                        <a:rPr lang="fa-IR" sz="1400" b="1" i="0" u="none" strike="noStrike" baseline="0" dirty="0" smtClean="0">
                          <a:solidFill>
                            <a:schemeClr val="tx1"/>
                          </a:solidFill>
                          <a:latin typeface="B Nazanin,Bold"/>
                        </a:rPr>
                        <a:t>امتيازات</a:t>
                      </a:r>
                      <a:endParaRPr lang="fa-IR" sz="1400" dirty="0">
                        <a:solidFill>
                          <a:schemeClr val="tx1"/>
                        </a:solidFill>
                      </a:endParaRPr>
                    </a:p>
                  </a:txBody>
                  <a:tcPr>
                    <a:solidFill>
                      <a:schemeClr val="accent4">
                        <a:lumMod val="60000"/>
                        <a:lumOff val="40000"/>
                      </a:schemeClr>
                    </a:solidFill>
                  </a:tcPr>
                </a:tc>
              </a:tr>
              <a:tr h="379683">
                <a:tc>
                  <a:txBody>
                    <a:bodyPr/>
                    <a:lstStyle/>
                    <a:p>
                      <a:pPr rtl="1"/>
                      <a:r>
                        <a:rPr lang="fa-IR" sz="1400" b="0" i="0" u="none" strike="noStrike" baseline="0" dirty="0" smtClean="0">
                          <a:cs typeface="B Nazanin" panose="00000400000000000000" pitchFamily="2" charset="-78"/>
                        </a:rPr>
                        <a:t>اتاق بيمار</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0</a:t>
                      </a:r>
                      <a:endParaRPr lang="fa-IR" sz="1400" dirty="0">
                        <a:cs typeface="B Nazanin" panose="00000400000000000000" pitchFamily="2" charset="-78"/>
                      </a:endParaRPr>
                    </a:p>
                  </a:txBody>
                  <a:tcPr>
                    <a:solidFill>
                      <a:schemeClr val="accent4">
                        <a:lumMod val="20000"/>
                        <a:lumOff val="80000"/>
                      </a:schemeClr>
                    </a:solidFill>
                  </a:tcPr>
                </a:tc>
              </a:tr>
              <a:tr h="379683">
                <a:tc>
                  <a:txBody>
                    <a:bodyPr/>
                    <a:lstStyle/>
                    <a:p>
                      <a:pPr rtl="1"/>
                      <a:r>
                        <a:rPr lang="fa-IR" sz="1400" b="0" i="0" u="none" strike="noStrike" baseline="0" dirty="0" smtClean="0">
                          <a:cs typeface="B Nazanin" panose="00000400000000000000" pitchFamily="2" charset="-78"/>
                        </a:rPr>
                        <a:t>ایستگاه یا دفتر پرستاری</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50</a:t>
                      </a:r>
                      <a:endParaRPr lang="fa-IR" sz="1400" dirty="0">
                        <a:cs typeface="B Nazanin" panose="00000400000000000000" pitchFamily="2" charset="-78"/>
                      </a:endParaRPr>
                    </a:p>
                  </a:txBody>
                  <a:tcPr>
                    <a:solidFill>
                      <a:schemeClr val="accent4">
                        <a:lumMod val="20000"/>
                        <a:lumOff val="80000"/>
                      </a:schemeClr>
                    </a:solidFill>
                  </a:tcPr>
                </a:tc>
              </a:tr>
              <a:tr h="379683">
                <a:tc>
                  <a:txBody>
                    <a:bodyPr/>
                    <a:lstStyle/>
                    <a:p>
                      <a:pPr rtl="1"/>
                      <a:r>
                        <a:rPr lang="fa-IR" sz="1400" b="0" i="0" u="none" strike="noStrike" baseline="0" dirty="0" smtClean="0">
                          <a:cs typeface="B Nazanin" panose="00000400000000000000" pitchFamily="2" charset="-78"/>
                        </a:rPr>
                        <a:t>انبار کالا</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75</a:t>
                      </a:r>
                      <a:endParaRPr lang="fa-IR" sz="1400" dirty="0">
                        <a:cs typeface="B Nazanin" panose="00000400000000000000" pitchFamily="2" charset="-78"/>
                      </a:endParaRPr>
                    </a:p>
                  </a:txBody>
                  <a:tcPr>
                    <a:solidFill>
                      <a:schemeClr val="accent4">
                        <a:lumMod val="20000"/>
                        <a:lumOff val="80000"/>
                      </a:schemeClr>
                    </a:solidFill>
                  </a:tcPr>
                </a:tc>
              </a:tr>
              <a:tr h="379683">
                <a:tc>
                  <a:txBody>
                    <a:bodyPr/>
                    <a:lstStyle/>
                    <a:p>
                      <a:pPr rtl="1"/>
                      <a:r>
                        <a:rPr lang="fa-IR" sz="1400" b="0" i="0" u="none" strike="noStrike" baseline="0" dirty="0" smtClean="0">
                          <a:cs typeface="B Nazanin" panose="00000400000000000000" pitchFamily="2" charset="-78"/>
                        </a:rPr>
                        <a:t>انبار کالای استریل</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250</a:t>
                      </a:r>
                      <a:endParaRPr lang="fa-IR" sz="1400" dirty="0">
                        <a:cs typeface="B Nazanin" panose="00000400000000000000" pitchFamily="2" charset="-78"/>
                      </a:endParaRPr>
                    </a:p>
                  </a:txBody>
                  <a:tcPr>
                    <a:solidFill>
                      <a:schemeClr val="accent4">
                        <a:lumMod val="20000"/>
                        <a:lumOff val="80000"/>
                      </a:schemeClr>
                    </a:solidFill>
                  </a:tcPr>
                </a:tc>
              </a:tr>
              <a:tr h="378455">
                <a:tc>
                  <a:txBody>
                    <a:bodyPr/>
                    <a:lstStyle/>
                    <a:p>
                      <a:pPr rtl="1"/>
                      <a:r>
                        <a:rPr lang="fa-IR" sz="1400" b="0" i="0" u="none" strike="noStrike" baseline="0" dirty="0" smtClean="0">
                          <a:cs typeface="B Nazanin" panose="00000400000000000000" pitchFamily="2" charset="-78"/>
                        </a:rPr>
                        <a:t>انبار کردن در اتاق عمل یا بخش استریليزاسيون</a:t>
                      </a:r>
                      <a:endParaRPr lang="fa-IR" sz="1400" dirty="0">
                        <a:cs typeface="B Nazanin" panose="00000400000000000000" pitchFamily="2" charset="-78"/>
                      </a:endParaRPr>
                    </a:p>
                  </a:txBody>
                  <a:tcPr>
                    <a:solidFill>
                      <a:schemeClr val="accent4">
                        <a:lumMod val="20000"/>
                        <a:lumOff val="80000"/>
                      </a:schemeClr>
                    </a:solidFill>
                  </a:tcPr>
                </a:tc>
                <a:tc>
                  <a:txBody>
                    <a:bodyPr/>
                    <a:lstStyle/>
                    <a:p>
                      <a:pPr algn="ctr" rtl="1"/>
                      <a:r>
                        <a:rPr lang="fa-IR" sz="1400" dirty="0" smtClean="0">
                          <a:cs typeface="B Nazanin" panose="00000400000000000000" pitchFamily="2" charset="-78"/>
                        </a:rPr>
                        <a:t>300</a:t>
                      </a:r>
                      <a:endParaRPr lang="fa-IR" sz="1400" dirty="0">
                        <a:cs typeface="B Nazanin" panose="00000400000000000000" pitchFamily="2" charset="-78"/>
                      </a:endParaRPr>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4191886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760"/>
            <a:ext cx="8136904" cy="4647416"/>
          </a:xfrm>
        </p:spPr>
        <p:txBody>
          <a:bodyPr/>
          <a:lstStyle/>
          <a:p>
            <a:endParaRPr lang="fa-I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535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6133"/>
            <a:ext cx="4563988" cy="548640"/>
          </a:xfrm>
        </p:spPr>
        <p:txBody>
          <a:bodyPr/>
          <a:lstStyle/>
          <a:p>
            <a:r>
              <a:rPr lang="fa-IR" sz="1800" b="1" dirty="0">
                <a:solidFill>
                  <a:schemeClr val="accent2"/>
                </a:solidFill>
                <a:latin typeface="B Nazanin,Bold"/>
                <a:cs typeface="B Titr" panose="00000700000000000000" pitchFamily="2" charset="-78"/>
              </a:rPr>
              <a:t>فهرست امتيازات و درجه بندی ها :</a:t>
            </a:r>
            <a:endParaRPr lang="fa-IR" sz="1800" dirty="0">
              <a:solidFill>
                <a:schemeClr val="accent2"/>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3445297"/>
              </p:ext>
            </p:extLst>
          </p:nvPr>
        </p:nvGraphicFramePr>
        <p:xfrm>
          <a:off x="436549" y="476672"/>
          <a:ext cx="8064896" cy="3831085"/>
        </p:xfrm>
        <a:graphic>
          <a:graphicData uri="http://schemas.openxmlformats.org/drawingml/2006/table">
            <a:tbl>
              <a:tblPr rtl="1" firstRow="1" bandRow="1">
                <a:tableStyleId>{5C22544A-7EE6-4342-B048-85BDC9FD1C3A}</a:tableStyleId>
              </a:tblPr>
              <a:tblGrid>
                <a:gridCol w="4024012"/>
                <a:gridCol w="4040884"/>
              </a:tblGrid>
              <a:tr h="425205">
                <a:tc>
                  <a:txBody>
                    <a:bodyPr/>
                    <a:lstStyle/>
                    <a:p>
                      <a:pPr algn="ctr" rtl="1"/>
                      <a:r>
                        <a:rPr lang="fa-IR" sz="1800" b="1" i="0" u="none" strike="noStrike" baseline="0" dirty="0" smtClean="0">
                          <a:solidFill>
                            <a:schemeClr val="tx1"/>
                          </a:solidFill>
                          <a:latin typeface="B Nazanin,Bold"/>
                        </a:rPr>
                        <a:t>مدت زمان</a:t>
                      </a:r>
                      <a:endParaRPr lang="fa-IR" dirty="0">
                        <a:solidFill>
                          <a:schemeClr val="tx1"/>
                        </a:solidFill>
                      </a:endParaRPr>
                    </a:p>
                  </a:txBody>
                  <a:tcPr>
                    <a:solidFill>
                      <a:schemeClr val="accent4">
                        <a:lumMod val="60000"/>
                        <a:lumOff val="40000"/>
                      </a:schemeClr>
                    </a:solidFill>
                  </a:tcPr>
                </a:tc>
                <a:tc>
                  <a:txBody>
                    <a:bodyPr/>
                    <a:lstStyle/>
                    <a:p>
                      <a:pPr algn="ctr" rtl="1"/>
                      <a:r>
                        <a:rPr lang="fa-IR" sz="1800" b="1" i="0" u="none" strike="noStrike" baseline="0" dirty="0" smtClean="0">
                          <a:solidFill>
                            <a:schemeClr val="tx1"/>
                          </a:solidFill>
                          <a:latin typeface="B Nazanin,Bold"/>
                        </a:rPr>
                        <a:t>امتياز</a:t>
                      </a:r>
                      <a:endParaRPr lang="fa-IR" dirty="0">
                        <a:solidFill>
                          <a:schemeClr val="tx1"/>
                        </a:solidFill>
                      </a:endParaRPr>
                    </a:p>
                  </a:txBody>
                  <a:tcPr>
                    <a:solidFill>
                      <a:schemeClr val="accent4">
                        <a:lumMod val="60000"/>
                        <a:lumOff val="40000"/>
                      </a:schemeClr>
                    </a:solidFill>
                  </a:tcPr>
                </a:tc>
              </a:tr>
              <a:tr h="380015">
                <a:tc>
                  <a:txBody>
                    <a:bodyPr/>
                    <a:lstStyle/>
                    <a:p>
                      <a:pPr algn="ctr" rtl="1"/>
                      <a:r>
                        <a:rPr lang="fa-IR" sz="1800" b="0" i="0" u="none" strike="noStrike" baseline="0" dirty="0" smtClean="0">
                          <a:cs typeface="B Nazanin"/>
                        </a:rPr>
                        <a:t>24ساعت</a:t>
                      </a:r>
                      <a:endParaRPr lang="fa-IR" dirty="0"/>
                    </a:p>
                  </a:txBody>
                  <a:tcPr>
                    <a:solidFill>
                      <a:schemeClr val="accent4">
                        <a:lumMod val="20000"/>
                        <a:lumOff val="80000"/>
                      </a:schemeClr>
                    </a:solidFill>
                  </a:tcPr>
                </a:tc>
                <a:tc>
                  <a:txBody>
                    <a:bodyPr/>
                    <a:lstStyle/>
                    <a:p>
                      <a:pPr algn="ctr"/>
                      <a:r>
                        <a:rPr lang="fa-IR" dirty="0" smtClean="0"/>
                        <a:t>25-1</a:t>
                      </a:r>
                      <a:endParaRPr lang="fa-IR" dirty="0"/>
                    </a:p>
                  </a:txBody>
                  <a:tcPr>
                    <a:solidFill>
                      <a:schemeClr val="accent4">
                        <a:lumMod val="20000"/>
                        <a:lumOff val="80000"/>
                      </a:schemeClr>
                    </a:solidFill>
                  </a:tcPr>
                </a:tc>
              </a:tr>
              <a:tr h="380015">
                <a:tc>
                  <a:txBody>
                    <a:bodyPr/>
                    <a:lstStyle/>
                    <a:p>
                      <a:pPr algn="ctr" rtl="1"/>
                      <a:r>
                        <a:rPr lang="fa-IR" dirty="0" smtClean="0"/>
                        <a:t>یک هفته</a:t>
                      </a:r>
                      <a:endParaRPr lang="fa-IR" dirty="0"/>
                    </a:p>
                  </a:txBody>
                  <a:tcPr>
                    <a:solidFill>
                      <a:schemeClr val="accent4">
                        <a:lumMod val="20000"/>
                        <a:lumOff val="80000"/>
                      </a:schemeClr>
                    </a:solidFill>
                  </a:tcPr>
                </a:tc>
                <a:tc>
                  <a:txBody>
                    <a:bodyPr/>
                    <a:lstStyle/>
                    <a:p>
                      <a:pPr algn="ctr" rtl="1"/>
                      <a:r>
                        <a:rPr lang="fa-IR" dirty="0" smtClean="0"/>
                        <a:t>50-26</a:t>
                      </a:r>
                      <a:endParaRPr lang="fa-IR" dirty="0"/>
                    </a:p>
                  </a:txBody>
                  <a:tcPr>
                    <a:solidFill>
                      <a:schemeClr val="accent4">
                        <a:lumMod val="20000"/>
                        <a:lumOff val="80000"/>
                      </a:schemeClr>
                    </a:solidFill>
                  </a:tcPr>
                </a:tc>
              </a:tr>
              <a:tr h="380015">
                <a:tc>
                  <a:txBody>
                    <a:bodyPr/>
                    <a:lstStyle/>
                    <a:p>
                      <a:pPr algn="ctr" rtl="1"/>
                      <a:r>
                        <a:rPr lang="fa-IR" dirty="0" smtClean="0"/>
                        <a:t>یک ماه</a:t>
                      </a:r>
                      <a:endParaRPr lang="fa-IR" dirty="0"/>
                    </a:p>
                  </a:txBody>
                  <a:tcPr>
                    <a:solidFill>
                      <a:schemeClr val="accent4">
                        <a:lumMod val="20000"/>
                        <a:lumOff val="80000"/>
                      </a:schemeClr>
                    </a:solidFill>
                  </a:tcPr>
                </a:tc>
                <a:tc>
                  <a:txBody>
                    <a:bodyPr/>
                    <a:lstStyle/>
                    <a:p>
                      <a:pPr algn="ctr" rtl="1"/>
                      <a:r>
                        <a:rPr lang="fa-IR" dirty="0" smtClean="0"/>
                        <a:t>100-51</a:t>
                      </a:r>
                      <a:endParaRPr lang="fa-IR" dirty="0"/>
                    </a:p>
                  </a:txBody>
                  <a:tcPr>
                    <a:solidFill>
                      <a:schemeClr val="accent4">
                        <a:lumMod val="20000"/>
                        <a:lumOff val="80000"/>
                      </a:schemeClr>
                    </a:solidFill>
                  </a:tcPr>
                </a:tc>
              </a:tr>
              <a:tr h="380015">
                <a:tc>
                  <a:txBody>
                    <a:bodyPr/>
                    <a:lstStyle/>
                    <a:p>
                      <a:pPr algn="ctr" rtl="1"/>
                      <a:r>
                        <a:rPr lang="fa-IR" dirty="0" smtClean="0"/>
                        <a:t>دو ماه</a:t>
                      </a:r>
                      <a:endParaRPr lang="fa-IR" dirty="0"/>
                    </a:p>
                  </a:txBody>
                  <a:tcPr>
                    <a:solidFill>
                      <a:schemeClr val="accent4">
                        <a:lumMod val="20000"/>
                        <a:lumOff val="80000"/>
                      </a:schemeClr>
                    </a:solidFill>
                  </a:tcPr>
                </a:tc>
                <a:tc>
                  <a:txBody>
                    <a:bodyPr/>
                    <a:lstStyle/>
                    <a:p>
                      <a:pPr algn="ctr" rtl="1"/>
                      <a:r>
                        <a:rPr lang="fa-IR" dirty="0" smtClean="0"/>
                        <a:t>200-101</a:t>
                      </a:r>
                      <a:endParaRPr lang="fa-IR" dirty="0"/>
                    </a:p>
                  </a:txBody>
                  <a:tcPr>
                    <a:solidFill>
                      <a:schemeClr val="accent4">
                        <a:lumMod val="20000"/>
                        <a:lumOff val="80000"/>
                      </a:schemeClr>
                    </a:solidFill>
                  </a:tcPr>
                </a:tc>
              </a:tr>
              <a:tr h="380015">
                <a:tc>
                  <a:txBody>
                    <a:bodyPr/>
                    <a:lstStyle/>
                    <a:p>
                      <a:pPr algn="ctr" rtl="1"/>
                      <a:r>
                        <a:rPr lang="fa-IR" dirty="0" smtClean="0"/>
                        <a:t>سه ماه</a:t>
                      </a:r>
                      <a:endParaRPr lang="fa-IR" dirty="0"/>
                    </a:p>
                  </a:txBody>
                  <a:tcPr>
                    <a:solidFill>
                      <a:schemeClr val="accent4">
                        <a:lumMod val="20000"/>
                        <a:lumOff val="80000"/>
                      </a:schemeClr>
                    </a:solidFill>
                  </a:tcPr>
                </a:tc>
                <a:tc>
                  <a:txBody>
                    <a:bodyPr/>
                    <a:lstStyle/>
                    <a:p>
                      <a:pPr algn="ctr" rtl="1"/>
                      <a:r>
                        <a:rPr lang="fa-IR" dirty="0" smtClean="0"/>
                        <a:t>300-201</a:t>
                      </a:r>
                      <a:endParaRPr lang="fa-IR" dirty="0"/>
                    </a:p>
                  </a:txBody>
                  <a:tcPr>
                    <a:solidFill>
                      <a:schemeClr val="accent4">
                        <a:lumMod val="20000"/>
                        <a:lumOff val="80000"/>
                      </a:schemeClr>
                    </a:solidFill>
                  </a:tcPr>
                </a:tc>
              </a:tr>
              <a:tr h="380015">
                <a:tc>
                  <a:txBody>
                    <a:bodyPr/>
                    <a:lstStyle/>
                    <a:p>
                      <a:pPr algn="ctr" rtl="1"/>
                      <a:r>
                        <a:rPr lang="fa-IR" dirty="0" smtClean="0"/>
                        <a:t>شش ماه</a:t>
                      </a:r>
                      <a:endParaRPr lang="fa-IR" dirty="0"/>
                    </a:p>
                  </a:txBody>
                  <a:tcPr>
                    <a:solidFill>
                      <a:schemeClr val="accent4">
                        <a:lumMod val="20000"/>
                        <a:lumOff val="80000"/>
                      </a:schemeClr>
                    </a:solidFill>
                  </a:tcPr>
                </a:tc>
                <a:tc>
                  <a:txBody>
                    <a:bodyPr/>
                    <a:lstStyle/>
                    <a:p>
                      <a:pPr algn="ctr" rtl="1"/>
                      <a:r>
                        <a:rPr lang="fa-IR" dirty="0" smtClean="0"/>
                        <a:t>400-301</a:t>
                      </a:r>
                      <a:endParaRPr lang="fa-IR" dirty="0"/>
                    </a:p>
                  </a:txBody>
                  <a:tcPr>
                    <a:solidFill>
                      <a:schemeClr val="accent4">
                        <a:lumMod val="20000"/>
                        <a:lumOff val="80000"/>
                      </a:schemeClr>
                    </a:solidFill>
                  </a:tcPr>
                </a:tc>
              </a:tr>
              <a:tr h="380015">
                <a:tc>
                  <a:txBody>
                    <a:bodyPr/>
                    <a:lstStyle/>
                    <a:p>
                      <a:pPr algn="ctr" rtl="1"/>
                      <a:r>
                        <a:rPr lang="fa-IR" dirty="0" smtClean="0"/>
                        <a:t>یک سال</a:t>
                      </a:r>
                      <a:endParaRPr lang="fa-IR" dirty="0"/>
                    </a:p>
                  </a:txBody>
                  <a:tcPr>
                    <a:solidFill>
                      <a:schemeClr val="accent4">
                        <a:lumMod val="20000"/>
                        <a:lumOff val="80000"/>
                      </a:schemeClr>
                    </a:solidFill>
                  </a:tcPr>
                </a:tc>
                <a:tc>
                  <a:txBody>
                    <a:bodyPr/>
                    <a:lstStyle/>
                    <a:p>
                      <a:pPr algn="ctr" rtl="1"/>
                      <a:r>
                        <a:rPr lang="fa-IR" dirty="0" smtClean="0"/>
                        <a:t>600-401</a:t>
                      </a:r>
                      <a:endParaRPr lang="fa-IR" dirty="0"/>
                    </a:p>
                  </a:txBody>
                  <a:tcPr>
                    <a:solidFill>
                      <a:schemeClr val="accent4">
                        <a:lumMod val="20000"/>
                        <a:lumOff val="80000"/>
                      </a:schemeClr>
                    </a:solidFill>
                  </a:tcPr>
                </a:tc>
              </a:tr>
              <a:tr h="380015">
                <a:tc>
                  <a:txBody>
                    <a:bodyPr/>
                    <a:lstStyle/>
                    <a:p>
                      <a:pPr algn="ctr" rtl="1"/>
                      <a:r>
                        <a:rPr lang="fa-IR" dirty="0" smtClean="0"/>
                        <a:t>دو سال</a:t>
                      </a:r>
                      <a:endParaRPr lang="fa-IR" dirty="0"/>
                    </a:p>
                  </a:txBody>
                  <a:tcPr>
                    <a:solidFill>
                      <a:schemeClr val="accent4">
                        <a:lumMod val="20000"/>
                        <a:lumOff val="80000"/>
                      </a:schemeClr>
                    </a:solidFill>
                  </a:tcPr>
                </a:tc>
                <a:tc>
                  <a:txBody>
                    <a:bodyPr/>
                    <a:lstStyle/>
                    <a:p>
                      <a:pPr algn="ctr" rtl="1"/>
                      <a:r>
                        <a:rPr lang="fa-IR" dirty="0" smtClean="0"/>
                        <a:t>700-601</a:t>
                      </a:r>
                      <a:endParaRPr lang="fa-IR" dirty="0"/>
                    </a:p>
                  </a:txBody>
                  <a:tcPr>
                    <a:solidFill>
                      <a:schemeClr val="accent4">
                        <a:lumMod val="20000"/>
                        <a:lumOff val="80000"/>
                      </a:schemeClr>
                    </a:solidFill>
                  </a:tcPr>
                </a:tc>
              </a:tr>
              <a:tr h="351101">
                <a:tc>
                  <a:txBody>
                    <a:bodyPr/>
                    <a:lstStyle/>
                    <a:p>
                      <a:pPr algn="ctr" rtl="1"/>
                      <a:r>
                        <a:rPr lang="fa-IR" dirty="0" smtClean="0"/>
                        <a:t>پنج سال</a:t>
                      </a:r>
                      <a:endParaRPr lang="fa-IR" dirty="0"/>
                    </a:p>
                  </a:txBody>
                  <a:tcPr>
                    <a:solidFill>
                      <a:schemeClr val="accent4">
                        <a:lumMod val="20000"/>
                        <a:lumOff val="80000"/>
                      </a:schemeClr>
                    </a:solidFill>
                  </a:tcPr>
                </a:tc>
                <a:tc>
                  <a:txBody>
                    <a:bodyPr/>
                    <a:lstStyle/>
                    <a:p>
                      <a:pPr algn="ctr" rtl="1"/>
                      <a:r>
                        <a:rPr lang="fa-IR" dirty="0" smtClean="0"/>
                        <a:t>701 وبیشتر</a:t>
                      </a:r>
                      <a:endParaRPr lang="fa-IR" dirty="0"/>
                    </a:p>
                  </a:txBody>
                  <a:tcPr>
                    <a:solidFill>
                      <a:schemeClr val="accent4">
                        <a:lumMod val="20000"/>
                        <a:lumOff val="80000"/>
                      </a:schemeClr>
                    </a:solidFill>
                  </a:tcPr>
                </a:tc>
              </a:tr>
            </a:tbl>
          </a:graphicData>
        </a:graphic>
      </p:graphicFrame>
      <p:sp>
        <p:nvSpPr>
          <p:cNvPr id="5" name="Rectangle 4"/>
          <p:cNvSpPr/>
          <p:nvPr/>
        </p:nvSpPr>
        <p:spPr>
          <a:xfrm>
            <a:off x="323528" y="4437112"/>
            <a:ext cx="8169533" cy="584775"/>
          </a:xfrm>
          <a:prstGeom prst="rect">
            <a:avLst/>
          </a:prstGeom>
        </p:spPr>
        <p:txBody>
          <a:bodyPr wrap="square">
            <a:spAutoFit/>
          </a:bodyPr>
          <a:lstStyle/>
          <a:p>
            <a:pPr algn="just"/>
            <a:r>
              <a:rPr lang="fa-IR" sz="1600" dirty="0" smtClean="0">
                <a:solidFill>
                  <a:srgbClr val="FF0000"/>
                </a:solidFill>
                <a:latin typeface="B Nazanin,Bold"/>
                <a:cs typeface="B Nazanin" panose="00000400000000000000" pitchFamily="2" charset="-78"/>
              </a:rPr>
              <a:t>لازم </a:t>
            </a:r>
            <a:r>
              <a:rPr lang="fa-IR" sz="1600" dirty="0">
                <a:solidFill>
                  <a:srgbClr val="FF0000"/>
                </a:solidFill>
                <a:latin typeface="B Nazanin,Bold"/>
                <a:cs typeface="B Nazanin" panose="00000400000000000000" pitchFamily="2" charset="-78"/>
              </a:rPr>
              <a:t>به توضيح است که اکثريت بيمارستانهای فعلی شرايط تهويه استاندارد را ندارند و لذا زمان نگهداری </a:t>
            </a:r>
            <a:r>
              <a:rPr lang="fa-IR" sz="1600" dirty="0" smtClean="0">
                <a:solidFill>
                  <a:srgbClr val="FF0000"/>
                </a:solidFill>
                <a:latin typeface="B Nazanin,Bold"/>
                <a:cs typeface="B Nazanin" panose="00000400000000000000" pitchFamily="2" charset="-78"/>
              </a:rPr>
              <a:t>بهتر </a:t>
            </a:r>
            <a:r>
              <a:rPr lang="fa-IR" sz="1600" dirty="0">
                <a:solidFill>
                  <a:srgbClr val="FF0000"/>
                </a:solidFill>
                <a:latin typeface="B Nazanin,Bold"/>
                <a:cs typeface="B Nazanin" panose="00000400000000000000" pitchFamily="2" charset="-78"/>
              </a:rPr>
              <a:t>است بر </a:t>
            </a:r>
            <a:r>
              <a:rPr lang="fa-IR" sz="1600" dirty="0" smtClean="0">
                <a:solidFill>
                  <a:srgbClr val="FF0000"/>
                </a:solidFill>
                <a:latin typeface="B Nazanin,Bold"/>
                <a:cs typeface="B Nazanin" panose="00000400000000000000" pitchFamily="2" charset="-78"/>
              </a:rPr>
              <a:t>اساس شرايط </a:t>
            </a:r>
            <a:r>
              <a:rPr lang="fa-IR" sz="1600" dirty="0">
                <a:solidFill>
                  <a:srgbClr val="FF0000"/>
                </a:solidFill>
                <a:latin typeface="B Nazanin,Bold"/>
                <a:cs typeface="B Nazanin" panose="00000400000000000000" pitchFamily="2" charset="-78"/>
              </a:rPr>
              <a:t>هر بيمارستان توسط کميته کنترل عفونت بيمارستان و دانشگاه مربوطه </a:t>
            </a:r>
            <a:r>
              <a:rPr lang="fa-IR" sz="1600" dirty="0" smtClean="0">
                <a:solidFill>
                  <a:srgbClr val="FF0000"/>
                </a:solidFill>
                <a:latin typeface="B Nazanin,Bold"/>
                <a:cs typeface="B Nazanin" panose="00000400000000000000" pitchFamily="2" charset="-78"/>
              </a:rPr>
              <a:t>تعيين گردد</a:t>
            </a:r>
            <a:endParaRPr lang="fa-IR" sz="1600" dirty="0">
              <a:cs typeface="B Nazanin" panose="00000400000000000000" pitchFamily="2" charset="-78"/>
            </a:endParaRPr>
          </a:p>
        </p:txBody>
      </p:sp>
    </p:spTree>
    <p:extLst>
      <p:ext uri="{BB962C8B-B14F-4D97-AF65-F5344CB8AC3E}">
        <p14:creationId xmlns:p14="http://schemas.microsoft.com/office/powerpoint/2010/main" val="1236923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300292" cy="548640"/>
          </a:xfrm>
        </p:spPr>
        <p:txBody>
          <a:bodyPr/>
          <a:lstStyle/>
          <a:p>
            <a:r>
              <a:rPr lang="fa-IR" sz="1800" b="1" dirty="0">
                <a:solidFill>
                  <a:schemeClr val="accent2">
                    <a:lumMod val="75000"/>
                  </a:schemeClr>
                </a:solidFill>
                <a:latin typeface="B Nazanin,Bold"/>
                <a:cs typeface="B Titr" panose="00000700000000000000" pitchFamily="2" charset="-78"/>
              </a:rPr>
              <a:t>روشهای نگهداشت تجهيزات پزشکی شوينده، ضدعفونی واستريل کننده</a:t>
            </a:r>
            <a:r>
              <a:rPr lang="fa-IR" sz="1800" b="1" dirty="0">
                <a:latin typeface="B Nazanin,Bold"/>
              </a:rPr>
              <a:t>:</a:t>
            </a:r>
            <a:endParaRPr lang="fa-IR" sz="1800" dirty="0"/>
          </a:p>
        </p:txBody>
      </p:sp>
      <p:sp>
        <p:nvSpPr>
          <p:cNvPr id="3" name="Content Placeholder 2"/>
          <p:cNvSpPr>
            <a:spLocks noGrp="1"/>
          </p:cNvSpPr>
          <p:nvPr>
            <p:ph idx="1"/>
          </p:nvPr>
        </p:nvSpPr>
        <p:spPr>
          <a:xfrm>
            <a:off x="683568" y="764704"/>
            <a:ext cx="8460432" cy="5064676"/>
          </a:xfrm>
        </p:spPr>
        <p:txBody>
          <a:bodyPr>
            <a:noAutofit/>
          </a:bodyPr>
          <a:lstStyle/>
          <a:p>
            <a:pPr algn="just"/>
            <a:r>
              <a:rPr lang="fa-IR" sz="1400" b="0" dirty="0" smtClean="0">
                <a:cs typeface="B Nazanin" panose="00000400000000000000" pitchFamily="2" charset="-78"/>
              </a:rPr>
              <a:t>        جهت </a:t>
            </a:r>
            <a:r>
              <a:rPr lang="fa-IR" sz="1400" b="0" dirty="0">
                <a:cs typeface="B Nazanin" panose="00000400000000000000" pitchFamily="2" charset="-78"/>
              </a:rPr>
              <a:t>اطمينان از صحت عملکرد، تضمين اثربخشی،کاهش هزینه تعميرات، کاهش زمان خواب دستگاه و جهت جلوگيری از هزینه های </a:t>
            </a:r>
            <a:r>
              <a:rPr lang="fa-IR" sz="1400" b="0" dirty="0" smtClean="0">
                <a:cs typeface="B Nazanin" panose="00000400000000000000" pitchFamily="2" charset="-78"/>
              </a:rPr>
              <a:t>غيرمنتظره </a:t>
            </a:r>
            <a:r>
              <a:rPr lang="fa-IR" sz="1400" b="0" dirty="0">
                <a:cs typeface="B Nazanin" panose="00000400000000000000" pitchFamily="2" charset="-78"/>
              </a:rPr>
              <a:t>ناشی از خرابيهای ناگهانی یک استریلایزر، داشتن یک برنامه نگهداشت منظم الزامی است. برنامه نگهداشت شامل مواردی </a:t>
            </a:r>
            <a:r>
              <a:rPr lang="fa-IR" sz="1400" b="0" dirty="0" smtClean="0">
                <a:cs typeface="B Nazanin" panose="00000400000000000000" pitchFamily="2" charset="-78"/>
              </a:rPr>
              <a:t>نظيربررسی </a:t>
            </a:r>
            <a:r>
              <a:rPr lang="fa-IR" sz="1400" b="0" dirty="0">
                <a:cs typeface="B Nazanin" panose="00000400000000000000" pitchFamily="2" charset="-78"/>
              </a:rPr>
              <a:t>های روزمره، برنامه های نگهداشت پيشگيرانه،آزمون های کاليبراسيون و ... می باشد.</a:t>
            </a:r>
          </a:p>
          <a:p>
            <a:pPr algn="just"/>
            <a:r>
              <a:rPr lang="fa-IR" dirty="0" smtClean="0">
                <a:solidFill>
                  <a:schemeClr val="accent2">
                    <a:lumMod val="75000"/>
                  </a:schemeClr>
                </a:solidFill>
                <a:cs typeface="B Titr" panose="00000700000000000000" pitchFamily="2" charset="-78"/>
              </a:rPr>
              <a:t>        برنامه </a:t>
            </a:r>
            <a:r>
              <a:rPr lang="fa-IR" dirty="0">
                <a:solidFill>
                  <a:schemeClr val="accent2">
                    <a:lumMod val="75000"/>
                  </a:schemeClr>
                </a:solidFill>
                <a:cs typeface="B Titr" panose="00000700000000000000" pitchFamily="2" charset="-78"/>
              </a:rPr>
              <a:t>های نگهداشت:</a:t>
            </a:r>
          </a:p>
          <a:p>
            <a:pPr algn="just"/>
            <a:r>
              <a:rPr lang="fa-IR" sz="1400" b="0" dirty="0" smtClean="0">
                <a:cs typeface="B Nazanin" panose="00000400000000000000" pitchFamily="2" charset="-78"/>
              </a:rPr>
              <a:t>       انتخاب </a:t>
            </a:r>
            <a:r>
              <a:rPr lang="fa-IR" sz="1400" b="0" dirty="0">
                <a:cs typeface="B Nazanin" panose="00000400000000000000" pitchFamily="2" charset="-78"/>
              </a:rPr>
              <a:t>مناسب وکنترل کيفی وپایش دستگاههای شوینده، ضدعفونی واستریل کننده یکی از راهکارهای کاهش عفونتهای بيمارستانی </a:t>
            </a:r>
            <a:r>
              <a:rPr lang="fa-IR" sz="1400" b="0" dirty="0" smtClean="0">
                <a:cs typeface="B Nazanin" panose="00000400000000000000" pitchFamily="2" charset="-78"/>
              </a:rPr>
              <a:t>است وشامل </a:t>
            </a:r>
            <a:r>
              <a:rPr lang="fa-IR" sz="1400" b="0" dirty="0">
                <a:cs typeface="B Nazanin" panose="00000400000000000000" pitchFamily="2" charset="-78"/>
              </a:rPr>
              <a:t>مراحل مختلفی به شرح ذیل است:</a:t>
            </a:r>
          </a:p>
          <a:p>
            <a:pPr algn="just"/>
            <a:r>
              <a:rPr lang="fa-IR" sz="1400" b="0" dirty="0" smtClean="0">
                <a:cs typeface="B Nazanin" panose="00000400000000000000" pitchFamily="2" charset="-78"/>
              </a:rPr>
              <a:t>      1- انتخاب مناسب ظرفيت مورد نياز</a:t>
            </a:r>
          </a:p>
          <a:p>
            <a:pPr algn="just"/>
            <a:r>
              <a:rPr lang="fa-IR" sz="1400" b="0" dirty="0" smtClean="0">
                <a:cs typeface="B Nazanin" panose="00000400000000000000" pitchFamily="2" charset="-78"/>
              </a:rPr>
              <a:t>      2- در نظر گرفتن ميزان کارایی و ميزان مصرف انرژی</a:t>
            </a:r>
          </a:p>
          <a:p>
            <a:pPr algn="just"/>
            <a:r>
              <a:rPr lang="fa-IR" sz="1400" b="0" dirty="0" smtClean="0">
                <a:cs typeface="B Nazanin" panose="00000400000000000000" pitchFamily="2" charset="-78"/>
              </a:rPr>
              <a:t>      3  - طراحی مناسب فضا و محل استقرار دستگاهها بویژه از نظر اتلاف انرژی</a:t>
            </a:r>
          </a:p>
          <a:p>
            <a:pPr algn="just"/>
            <a:r>
              <a:rPr lang="fa-IR" sz="1400" b="0" dirty="0" smtClean="0">
                <a:cs typeface="B Nazanin" panose="00000400000000000000" pitchFamily="2" charset="-78"/>
              </a:rPr>
              <a:t>      4- تستهای مکانيکی دستگاهها هنگام توليد در کارخانه سازنده</a:t>
            </a:r>
          </a:p>
          <a:p>
            <a:pPr algn="just"/>
            <a:r>
              <a:rPr lang="fa-IR" sz="1400" b="0" dirty="0" smtClean="0">
                <a:cs typeface="B Nazanin" panose="00000400000000000000" pitchFamily="2" charset="-78"/>
              </a:rPr>
              <a:t>      5- طراحی و تامين تهویه استاندارد با کمترین ميزان اتلاف انرژی</a:t>
            </a:r>
          </a:p>
          <a:p>
            <a:pPr algn="just"/>
            <a:r>
              <a:rPr lang="fa-IR" sz="1400" b="0" dirty="0" smtClean="0">
                <a:cs typeface="B Nazanin" panose="00000400000000000000" pitchFamily="2" charset="-78"/>
              </a:rPr>
              <a:t>      6- تامين الزامات نصب از جمله کيفيت بخاروآب ورودی</a:t>
            </a:r>
          </a:p>
          <a:p>
            <a:pPr algn="just"/>
            <a:r>
              <a:rPr lang="fa-IR" sz="1400" b="0" dirty="0" smtClean="0">
                <a:cs typeface="B Nazanin" panose="00000400000000000000" pitchFamily="2" charset="-78"/>
              </a:rPr>
              <a:t>      7  - اجرای دستورالعملهای نگهداری پيشگيرانه از جمله آزمون کاليبراسيون</a:t>
            </a:r>
          </a:p>
          <a:p>
            <a:pPr algn="just"/>
            <a:r>
              <a:rPr lang="fa-IR" sz="1400" b="0" dirty="0" smtClean="0">
                <a:cs typeface="B Nazanin" panose="00000400000000000000" pitchFamily="2" charset="-78"/>
              </a:rPr>
              <a:t>      8  - کنترل کيفی توسط اندیکاتورهای شيميایی و بيولوژیک</a:t>
            </a:r>
            <a:endParaRPr lang="fa-IR" sz="1400" b="0" dirty="0">
              <a:cs typeface="B Nazanin" panose="00000400000000000000" pitchFamily="2" charset="-78"/>
            </a:endParaRPr>
          </a:p>
        </p:txBody>
      </p:sp>
    </p:spTree>
    <p:extLst>
      <p:ext uri="{BB962C8B-B14F-4D97-AF65-F5344CB8AC3E}">
        <p14:creationId xmlns:p14="http://schemas.microsoft.com/office/powerpoint/2010/main" val="3490196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29526"/>
            <a:ext cx="3411860" cy="548640"/>
          </a:xfrm>
        </p:spPr>
        <p:txBody>
          <a:bodyPr/>
          <a:lstStyle/>
          <a:p>
            <a:r>
              <a:rPr lang="fa-IR" sz="2400" b="1" dirty="0">
                <a:solidFill>
                  <a:schemeClr val="accent2">
                    <a:lumMod val="75000"/>
                  </a:schemeClr>
                </a:solidFill>
                <a:latin typeface="B Nazanin,Bold"/>
                <a:cs typeface="B Titr" panose="00000700000000000000" pitchFamily="2" charset="-78"/>
              </a:rPr>
              <a:t>کاليبراسيون:</a:t>
            </a:r>
            <a:endParaRPr lang="fa-IR" sz="2400"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a:xfrm>
            <a:off x="323528" y="548680"/>
            <a:ext cx="8640960" cy="6309320"/>
          </a:xfrm>
        </p:spPr>
        <p:txBody>
          <a:bodyPr>
            <a:noAutofit/>
          </a:bodyPr>
          <a:lstStyle/>
          <a:p>
            <a:r>
              <a:rPr lang="fa-IR" sz="1400" dirty="0" smtClean="0"/>
              <a:t>       </a:t>
            </a:r>
            <a:r>
              <a:rPr lang="fa-IR" sz="1400" b="0" dirty="0" smtClean="0">
                <a:cs typeface="B Nazanin" panose="00000400000000000000" pitchFamily="2" charset="-78"/>
              </a:rPr>
              <a:t>کاليبراسيون </a:t>
            </a:r>
            <a:r>
              <a:rPr lang="fa-IR" sz="1400" b="0" dirty="0">
                <a:cs typeface="B Nazanin" panose="00000400000000000000" pitchFamily="2" charset="-78"/>
              </a:rPr>
              <a:t>استریلایزر شامل بررسی پارامترهای مربوط به فرایند ترمودیناميکی و مقایسه آنها با مقادیر مرجع جهت اطمينان از </a:t>
            </a:r>
            <a:r>
              <a:rPr lang="fa-IR" sz="1400" b="0" dirty="0" smtClean="0">
                <a:cs typeface="B Nazanin" panose="00000400000000000000" pitchFamily="2" charset="-78"/>
              </a:rPr>
              <a:t>صحت عملکرد </a:t>
            </a:r>
            <a:r>
              <a:rPr lang="fa-IR" sz="1400" b="0" dirty="0">
                <a:cs typeface="B Nazanin" panose="00000400000000000000" pitchFamily="2" charset="-78"/>
              </a:rPr>
              <a:t>دستگاه می باشد</a:t>
            </a:r>
            <a:r>
              <a:rPr lang="fa-IR" sz="1400" b="0" dirty="0" smtClean="0">
                <a:cs typeface="B Nazanin" panose="00000400000000000000" pitchFamily="2" charset="-78"/>
              </a:rPr>
              <a:t>. کاليبراسيون </a:t>
            </a:r>
            <a:r>
              <a:rPr lang="fa-IR" sz="1400" b="0" dirty="0">
                <a:cs typeface="B Nazanin" panose="00000400000000000000" pitchFamily="2" charset="-78"/>
              </a:rPr>
              <a:t>باید علاوه بر هنگام نصب، به صورت دوره ای و مطابق دستورالعمل های کارخانه سازنده صورت پذیرد. در صورت بروز خرابی</a:t>
            </a:r>
            <a:r>
              <a:rPr lang="fa-IR" sz="1400" b="0" dirty="0" smtClean="0">
                <a:cs typeface="B Nazanin" panose="00000400000000000000" pitchFamily="2" charset="-78"/>
              </a:rPr>
              <a:t>، تعویض </a:t>
            </a:r>
            <a:r>
              <a:rPr lang="fa-IR" sz="1400" b="0" dirty="0">
                <a:cs typeface="B Nazanin" panose="00000400000000000000" pitchFamily="2" charset="-78"/>
              </a:rPr>
              <a:t>قطعه و یا بد عمل کردن استریلایزر، کاليبراسيون مجدد باید انجام شود. کليه فعاليتهای کاليبراسيون باید به صورت مکتوب </a:t>
            </a:r>
            <a:r>
              <a:rPr lang="fa-IR" sz="1400" b="0" dirty="0" smtClean="0">
                <a:cs typeface="B Nazanin" panose="00000400000000000000" pitchFamily="2" charset="-78"/>
              </a:rPr>
              <a:t>نگهداری شود</a:t>
            </a:r>
            <a:r>
              <a:rPr lang="fa-IR" sz="1400" b="0" dirty="0">
                <a:cs typeface="B Nazanin" panose="00000400000000000000" pitchFamily="2" charset="-78"/>
              </a:rPr>
              <a:t>.</a:t>
            </a:r>
          </a:p>
          <a:p>
            <a:r>
              <a:rPr lang="fa-IR" sz="1400" dirty="0" smtClean="0">
                <a:solidFill>
                  <a:srgbClr val="FF0000"/>
                </a:solidFill>
              </a:rPr>
              <a:t>       برنامه </a:t>
            </a:r>
            <a:r>
              <a:rPr lang="fa-IR" sz="1400" dirty="0">
                <a:solidFill>
                  <a:srgbClr val="FF0000"/>
                </a:solidFill>
              </a:rPr>
              <a:t>نگهداشت پيشگيرانه:</a:t>
            </a:r>
          </a:p>
          <a:p>
            <a:r>
              <a:rPr lang="fa-IR" sz="1400" dirty="0" smtClean="0"/>
              <a:t>       </a:t>
            </a:r>
            <a:r>
              <a:rPr lang="fa-IR" sz="1400" b="0" dirty="0" smtClean="0">
                <a:cs typeface="B Nazanin" panose="00000400000000000000" pitchFamily="2" charset="-78"/>
              </a:rPr>
              <a:t>کارخانه </a:t>
            </a:r>
            <a:r>
              <a:rPr lang="fa-IR" sz="1400" b="0" dirty="0">
                <a:cs typeface="B Nazanin" panose="00000400000000000000" pitchFamily="2" charset="-78"/>
              </a:rPr>
              <a:t>سازنده استریلایزر و یا نماینده آن موظف است دستورالعمل های مربوط به مراقبت های روزانه و نگهداری پيشگيرانه تجهيزات </a:t>
            </a:r>
            <a:r>
              <a:rPr lang="fa-IR" sz="1400" b="0" dirty="0" smtClean="0">
                <a:cs typeface="B Nazanin" panose="00000400000000000000" pitchFamily="2" charset="-78"/>
              </a:rPr>
              <a:t>را فراهم </a:t>
            </a:r>
            <a:r>
              <a:rPr lang="fa-IR" sz="1400" b="0" dirty="0">
                <a:cs typeface="B Nazanin" panose="00000400000000000000" pitchFamily="2" charset="-78"/>
              </a:rPr>
              <a:t>آورد. برنامه های نگهداشت را می توان به دو سطح زیر تقسيم بندی کرد:</a:t>
            </a:r>
          </a:p>
          <a:p>
            <a:r>
              <a:rPr lang="fa-IR" sz="1400" dirty="0" smtClean="0">
                <a:solidFill>
                  <a:srgbClr val="FF0000"/>
                </a:solidFill>
              </a:rPr>
              <a:t>      برنامه </a:t>
            </a:r>
            <a:r>
              <a:rPr lang="fa-IR" sz="1400" dirty="0">
                <a:solidFill>
                  <a:srgbClr val="FF0000"/>
                </a:solidFill>
              </a:rPr>
              <a:t>نگهداشت روزانه/هفتگی/ماهانه:</a:t>
            </a:r>
          </a:p>
          <a:p>
            <a:r>
              <a:rPr lang="fa-IR" sz="1400" dirty="0" smtClean="0"/>
              <a:t>       </a:t>
            </a:r>
            <a:r>
              <a:rPr lang="fa-IR" sz="1400" b="0" dirty="0" smtClean="0">
                <a:cs typeface="B Nazanin" panose="00000400000000000000" pitchFamily="2" charset="-78"/>
              </a:rPr>
              <a:t>این </a:t>
            </a:r>
            <a:r>
              <a:rPr lang="fa-IR" sz="1400" b="0" dirty="0">
                <a:cs typeface="B Nazanin" panose="00000400000000000000" pitchFamily="2" charset="-78"/>
              </a:rPr>
              <a:t>برنامه ها باید توسط اپراتور آموزش دیده و یا شخص مسئول و مطابق با دستورالعمل ذکر شده در راهنمای کاربر صورت پذیرد. </a:t>
            </a:r>
            <a:r>
              <a:rPr lang="fa-IR" sz="1400" b="0" dirty="0" smtClean="0">
                <a:cs typeface="B Nazanin" panose="00000400000000000000" pitchFamily="2" charset="-78"/>
              </a:rPr>
              <a:t>این برنامه </a:t>
            </a:r>
            <a:r>
              <a:rPr lang="fa-IR" sz="1400" b="0" dirty="0">
                <a:cs typeface="B Nazanin" panose="00000400000000000000" pitchFamily="2" charset="-78"/>
              </a:rPr>
              <a:t>ها شامل مواردی نظير تميز کردن سطح خارجی، تميز کردن محفظه داخلی، طبقات، قفسه ها و درزگير، تعویض فيلتر، روغنکاری </a:t>
            </a:r>
            <a:r>
              <a:rPr lang="fa-IR" sz="1400" b="0" dirty="0" smtClean="0">
                <a:cs typeface="B Nazanin" panose="00000400000000000000" pitchFamily="2" charset="-78"/>
              </a:rPr>
              <a:t>و ... </a:t>
            </a:r>
            <a:r>
              <a:rPr lang="fa-IR" sz="1400" b="0" dirty="0">
                <a:cs typeface="B Nazanin" panose="00000400000000000000" pitchFamily="2" charset="-78"/>
              </a:rPr>
              <a:t>می باشند.</a:t>
            </a:r>
          </a:p>
          <a:p>
            <a:r>
              <a:rPr lang="fa-IR" sz="1400" dirty="0" smtClean="0">
                <a:solidFill>
                  <a:srgbClr val="FF0000"/>
                </a:solidFill>
              </a:rPr>
              <a:t>       برنامه </a:t>
            </a:r>
            <a:r>
              <a:rPr lang="fa-IR" sz="1400" dirty="0">
                <a:solidFill>
                  <a:srgbClr val="FF0000"/>
                </a:solidFill>
              </a:rPr>
              <a:t>نگهداشت سه ماهه/شش ماهه/سالانه:</a:t>
            </a:r>
          </a:p>
          <a:p>
            <a:r>
              <a:rPr lang="fa-IR" sz="1400" dirty="0" smtClean="0"/>
              <a:t>       </a:t>
            </a:r>
            <a:r>
              <a:rPr lang="fa-IR" sz="1400" b="0" dirty="0" smtClean="0">
                <a:cs typeface="B Nazanin" panose="00000400000000000000" pitchFamily="2" charset="-78"/>
              </a:rPr>
              <a:t>این </a:t>
            </a:r>
            <a:r>
              <a:rPr lang="fa-IR" sz="1400" b="0" dirty="0">
                <a:cs typeface="B Nazanin" panose="00000400000000000000" pitchFamily="2" charset="-78"/>
              </a:rPr>
              <a:t>برنامه ها بسته به ميزان استفاده از استرلایزر باید در بازه های زمانی سه ماهه، شش ماهه و یا سالانه توسط مهندسين آموزش دیده </a:t>
            </a:r>
            <a:r>
              <a:rPr lang="fa-IR" sz="1400" b="0" dirty="0" smtClean="0">
                <a:cs typeface="B Nazanin" panose="00000400000000000000" pitchFamily="2" charset="-78"/>
              </a:rPr>
              <a:t>ومطابق </a:t>
            </a:r>
            <a:r>
              <a:rPr lang="fa-IR" sz="1400" b="0" dirty="0">
                <a:cs typeface="B Nazanin" panose="00000400000000000000" pitchFamily="2" charset="-78"/>
              </a:rPr>
              <a:t>دستورالعمل کارخانه سازنده که در راهنمای سرویس آمده است صورت پذیرد. توصيه می شود که مراکز درمانی هنگام خرید دستگاه</a:t>
            </a:r>
            <a:r>
              <a:rPr lang="fa-IR" sz="1400" b="0" dirty="0" smtClean="0">
                <a:cs typeface="B Nazanin" panose="00000400000000000000" pitchFamily="2" charset="-78"/>
              </a:rPr>
              <a:t>، قرارداد </a:t>
            </a:r>
            <a:r>
              <a:rPr lang="fa-IR" sz="1400" b="0" dirty="0">
                <a:cs typeface="B Nazanin" panose="00000400000000000000" pitchFamily="2" charset="-78"/>
              </a:rPr>
              <a:t>سرویس و نگهداری پيشگيرانه نيز با فروشنده منعقد نمایند و بدین ترتيب هزینه های غير منتظره را حذف نمایند.</a:t>
            </a:r>
          </a:p>
          <a:p>
            <a:r>
              <a:rPr lang="fa-IR" sz="1400" b="0" dirty="0" smtClean="0">
                <a:cs typeface="B Nazanin" panose="00000400000000000000" pitchFamily="2" charset="-78"/>
              </a:rPr>
              <a:t>       از </a:t>
            </a:r>
            <a:r>
              <a:rPr lang="fa-IR" sz="1400" b="0" dirty="0">
                <a:cs typeface="B Nazanin" panose="00000400000000000000" pitchFamily="2" charset="-78"/>
              </a:rPr>
              <a:t>آنجا که یک استریلایزر می تواند هم برای بيمار و هم برای کاربر خطرساز باشد، فرآیند استریليزاسيون باید توسط اشخاص آگاه به </a:t>
            </a:r>
            <a:r>
              <a:rPr lang="fa-IR" sz="1400" b="0" dirty="0" smtClean="0">
                <a:cs typeface="B Nazanin" panose="00000400000000000000" pitchFamily="2" charset="-78"/>
              </a:rPr>
              <a:t>اساس استریليزاسيون </a:t>
            </a:r>
            <a:r>
              <a:rPr lang="fa-IR" sz="1400" b="0" dirty="0">
                <a:cs typeface="B Nazanin" panose="00000400000000000000" pitchFamily="2" charset="-78"/>
              </a:rPr>
              <a:t>و مفاهيم کنترل عفونت صورت پذیرد.کاربر یک دستگاه اتوکلاو باید آموزش های لازم در ارتباط با تميز کردن، آماده سازی</a:t>
            </a:r>
            <a:r>
              <a:rPr lang="fa-IR" sz="1400" b="0" dirty="0" smtClean="0">
                <a:cs typeface="B Nazanin" panose="00000400000000000000" pitchFamily="2" charset="-78"/>
              </a:rPr>
              <a:t>، مراقبت</a:t>
            </a:r>
            <a:r>
              <a:rPr lang="fa-IR" sz="1400" b="0" dirty="0">
                <a:cs typeface="B Nazanin" panose="00000400000000000000" pitchFamily="2" charset="-78"/>
              </a:rPr>
              <a:t>، ذخيره و نگهداری اقلام استریل شده را گذرانده و به کليه دستورالعمل های مربوط به کاربری و نگهداری دستگاه تسلط </a:t>
            </a:r>
            <a:r>
              <a:rPr lang="fa-IR" sz="1400" b="0" dirty="0" smtClean="0">
                <a:cs typeface="B Nazanin" panose="00000400000000000000" pitchFamily="2" charset="-78"/>
              </a:rPr>
              <a:t>کامل داشته </a:t>
            </a:r>
            <a:r>
              <a:rPr lang="fa-IR" sz="1400" b="0" dirty="0">
                <a:cs typeface="B Nazanin" panose="00000400000000000000" pitchFamily="2" charset="-78"/>
              </a:rPr>
              <a:t>باشد</a:t>
            </a:r>
            <a:r>
              <a:rPr lang="fa-IR" sz="1400" b="0" dirty="0" smtClean="0">
                <a:solidFill>
                  <a:schemeClr val="accent2">
                    <a:lumMod val="75000"/>
                  </a:schemeClr>
                </a:solidFill>
                <a:cs typeface="B Nazanin" panose="00000400000000000000" pitchFamily="2" charset="-78"/>
              </a:rPr>
              <a:t>.</a:t>
            </a:r>
          </a:p>
          <a:p>
            <a:r>
              <a:rPr lang="fa-IR" sz="1400" b="0" dirty="0">
                <a:solidFill>
                  <a:schemeClr val="accent2">
                    <a:lumMod val="75000"/>
                  </a:schemeClr>
                </a:solidFill>
                <a:cs typeface="B Nazanin" panose="00000400000000000000" pitchFamily="2" charset="-78"/>
              </a:rPr>
              <a:t> </a:t>
            </a:r>
            <a:r>
              <a:rPr lang="fa-IR" sz="1400" b="0" dirty="0" smtClean="0">
                <a:solidFill>
                  <a:schemeClr val="accent2">
                    <a:lumMod val="75000"/>
                  </a:schemeClr>
                </a:solidFill>
                <a:cs typeface="B Nazanin" panose="00000400000000000000" pitchFamily="2" charset="-78"/>
              </a:rPr>
              <a:t>      </a:t>
            </a:r>
            <a:r>
              <a:rPr lang="fa-IR" sz="1400" dirty="0" smtClean="0">
                <a:solidFill>
                  <a:schemeClr val="accent2">
                    <a:lumMod val="75000"/>
                  </a:schemeClr>
                </a:solidFill>
                <a:cs typeface="B Nazanin" panose="00000400000000000000" pitchFamily="2" charset="-78"/>
              </a:rPr>
              <a:t>کارخانه </a:t>
            </a:r>
            <a:r>
              <a:rPr lang="fa-IR" sz="1400" dirty="0">
                <a:solidFill>
                  <a:schemeClr val="accent2">
                    <a:lumMod val="75000"/>
                  </a:schemeClr>
                </a:solidFill>
                <a:cs typeface="B Nazanin" panose="00000400000000000000" pitchFamily="2" charset="-78"/>
              </a:rPr>
              <a:t>سازنده استریلایزر موظف است مستندات زیر را در اختيار خریدار قرار دهد:</a:t>
            </a:r>
          </a:p>
          <a:p>
            <a:r>
              <a:rPr lang="fa-IR" sz="1400" b="0" dirty="0" smtClean="0">
                <a:cs typeface="B Nazanin" panose="00000400000000000000" pitchFamily="2" charset="-78"/>
              </a:rPr>
              <a:t>        دستورالعمل </a:t>
            </a:r>
            <a:r>
              <a:rPr lang="fa-IR" sz="1400" b="0" dirty="0">
                <a:cs typeface="B Nazanin" panose="00000400000000000000" pitchFamily="2" charset="-78"/>
              </a:rPr>
              <a:t>ها ی نصب، دستورالعمل های کاربری، جداول نگهداشت، ليست قطعات، دفترچه راهنمای سرویس برای هر استریلایزر </a:t>
            </a:r>
            <a:r>
              <a:rPr lang="fa-IR" sz="1400" b="0" dirty="0" smtClean="0">
                <a:cs typeface="B Nazanin" panose="00000400000000000000" pitchFamily="2" charset="-78"/>
              </a:rPr>
              <a:t>باید صورت </a:t>
            </a:r>
            <a:r>
              <a:rPr lang="fa-IR" sz="1400" b="0" dirty="0">
                <a:cs typeface="B Nazanin" panose="00000400000000000000" pitchFamily="2" charset="-78"/>
              </a:rPr>
              <a:t>عمليات نگهداشت تهيه شود. صورت عمليات نگهداشت باید شامل اطلاعات زیر باشد:</a:t>
            </a:r>
          </a:p>
          <a:p>
            <a:r>
              <a:rPr lang="fa-IR" sz="1400" b="0" dirty="0" smtClean="0">
                <a:cs typeface="B Nazanin" panose="00000400000000000000" pitchFamily="2" charset="-78"/>
              </a:rPr>
              <a:t>       مدل </a:t>
            </a:r>
            <a:r>
              <a:rPr lang="fa-IR" sz="1400" b="0" dirty="0">
                <a:cs typeface="B Nazanin" panose="00000400000000000000" pitchFamily="2" charset="-78"/>
              </a:rPr>
              <a:t>و شماره سریال دستگاه، محل و تاریخ نصب دستگاه، تاریخ درخواست سرویس، مشخصات شخص درخواست کننده سرویس و </a:t>
            </a:r>
            <a:r>
              <a:rPr lang="fa-IR" sz="1400" b="0" dirty="0" smtClean="0">
                <a:cs typeface="B Nazanin" panose="00000400000000000000" pitchFamily="2" charset="-78"/>
              </a:rPr>
              <a:t>مشخصات سرویس </a:t>
            </a:r>
            <a:r>
              <a:rPr lang="fa-IR" sz="1400" b="0" dirty="0">
                <a:cs typeface="B Nazanin" panose="00000400000000000000" pitchFamily="2" charset="-78"/>
              </a:rPr>
              <a:t>دهنده، علت درخواست سرویس، شرح سرویس های انجام شده </a:t>
            </a:r>
            <a:r>
              <a:rPr lang="fa-IR" sz="1400" b="0" dirty="0" smtClean="0">
                <a:cs typeface="B Nazanin" panose="00000400000000000000" pitchFamily="2" charset="-78"/>
              </a:rPr>
              <a:t> (سرویس </a:t>
            </a:r>
            <a:r>
              <a:rPr lang="fa-IR" sz="1400" b="0" dirty="0">
                <a:cs typeface="B Nazanin" panose="00000400000000000000" pitchFamily="2" charset="-78"/>
              </a:rPr>
              <a:t>های طبق برنامه یا خارج </a:t>
            </a:r>
            <a:r>
              <a:rPr lang="fa-IR" sz="1400" b="0" dirty="0" smtClean="0">
                <a:cs typeface="B Nazanin" panose="00000400000000000000" pitchFamily="2" charset="-78"/>
              </a:rPr>
              <a:t>برنامه)، </a:t>
            </a:r>
            <a:r>
              <a:rPr lang="fa-IR" sz="1400" b="0" dirty="0">
                <a:cs typeface="B Nazanin" panose="00000400000000000000" pitchFamily="2" charset="-78"/>
              </a:rPr>
              <a:t>نوع و تعداد </a:t>
            </a:r>
            <a:r>
              <a:rPr lang="fa-IR" sz="1400" b="0" dirty="0" smtClean="0">
                <a:cs typeface="B Nazanin" panose="00000400000000000000" pitchFamily="2" charset="-78"/>
              </a:rPr>
              <a:t>قطعات تعویض </a:t>
            </a:r>
            <a:r>
              <a:rPr lang="fa-IR" sz="1400" b="0" dirty="0">
                <a:cs typeface="B Nazanin" panose="00000400000000000000" pitchFamily="2" charset="-78"/>
              </a:rPr>
              <a:t>شده، تاریخ تکميل سرویس، امضاء و عنوان شخص مسئول جهت تکميل </a:t>
            </a:r>
            <a:r>
              <a:rPr lang="fa-IR" sz="1400" b="0" dirty="0" smtClean="0">
                <a:cs typeface="B Nazanin" panose="00000400000000000000" pitchFamily="2" charset="-78"/>
              </a:rPr>
              <a:t>کار  </a:t>
            </a:r>
            <a:endParaRPr lang="fa-IR" sz="1400" b="0" dirty="0">
              <a:cs typeface="B Nazanin" panose="00000400000000000000" pitchFamily="2" charset="-78"/>
            </a:endParaRPr>
          </a:p>
        </p:txBody>
      </p:sp>
    </p:spTree>
    <p:extLst>
      <p:ext uri="{BB962C8B-B14F-4D97-AF65-F5344CB8AC3E}">
        <p14:creationId xmlns:p14="http://schemas.microsoft.com/office/powerpoint/2010/main" val="1169783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58" y="0"/>
            <a:ext cx="9252520" cy="7485993"/>
          </a:xfrm>
        </p:spPr>
      </p:pic>
      <p:sp>
        <p:nvSpPr>
          <p:cNvPr id="7" name="Rectangle 6"/>
          <p:cNvSpPr/>
          <p:nvPr/>
        </p:nvSpPr>
        <p:spPr>
          <a:xfrm>
            <a:off x="3167611" y="2967335"/>
            <a:ext cx="2808782" cy="923330"/>
          </a:xfrm>
          <a:prstGeom prst="rect">
            <a:avLst/>
          </a:prstGeom>
          <a:noFill/>
        </p:spPr>
        <p:txBody>
          <a:bodyPr wrap="none" lIns="91440" tIns="45720" rIns="91440" bIns="45720">
            <a:spAutoFit/>
          </a:bodyPr>
          <a:lstStyle/>
          <a:p>
            <a:pPr algn="ctr"/>
            <a:r>
              <a:rPr lang="fa-I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موفق باشید</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54005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3565624"/>
          </a:xfrm>
        </p:spPr>
        <p:txBody>
          <a:bodyPr/>
          <a:lstStyle/>
          <a:p>
            <a:endParaRPr lang="fa-I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6876256" cy="328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501009"/>
            <a:ext cx="2267744"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49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0"/>
            <a:ext cx="5932140" cy="764704"/>
          </a:xfrm>
        </p:spPr>
        <p:txBody>
          <a:bodyPr/>
          <a:lstStyle/>
          <a:p>
            <a:r>
              <a:rPr lang="fa-IR" sz="2400" b="1" dirty="0">
                <a:solidFill>
                  <a:srgbClr val="FF0000"/>
                </a:solidFill>
                <a:latin typeface="B Nazanin,Bold"/>
                <a:cs typeface="B Titr" panose="00000700000000000000" pitchFamily="2" charset="-78"/>
              </a:rPr>
              <a:t>روش صحیح ضدعفونی کردن دست ها:</a:t>
            </a:r>
            <a:endParaRPr lang="fa-IR" sz="2400" dirty="0">
              <a:solidFill>
                <a:srgbClr val="FF0000"/>
              </a:solidFill>
              <a:cs typeface="B Titr" panose="00000700000000000000" pitchFamily="2" charset="-78"/>
            </a:endParaRPr>
          </a:p>
        </p:txBody>
      </p:sp>
      <p:sp>
        <p:nvSpPr>
          <p:cNvPr id="3" name="Content Placeholder 2"/>
          <p:cNvSpPr>
            <a:spLocks noGrp="1"/>
          </p:cNvSpPr>
          <p:nvPr>
            <p:ph idx="1"/>
          </p:nvPr>
        </p:nvSpPr>
        <p:spPr>
          <a:xfrm>
            <a:off x="0" y="620688"/>
            <a:ext cx="9144000" cy="5328592"/>
          </a:xfrm>
        </p:spPr>
        <p:txBody>
          <a:bodyPr>
            <a:noAutofit/>
          </a:bodyPr>
          <a:lstStyle/>
          <a:p>
            <a:r>
              <a:rPr lang="fa-IR" b="0" dirty="0">
                <a:cs typeface="B Nazanin" panose="00000400000000000000" pitchFamily="2" charset="-78"/>
              </a:rPr>
              <a:t>مهم است بدانيم فقط با استفاده از </a:t>
            </a:r>
            <a:r>
              <a:rPr lang="fa-IR" b="0" dirty="0" smtClean="0">
                <a:cs typeface="B Nazanin" panose="00000400000000000000" pitchFamily="2" charset="-78"/>
              </a:rPr>
              <a:t>3ميلی </a:t>
            </a:r>
            <a:r>
              <a:rPr lang="fa-IR" b="0" dirty="0">
                <a:cs typeface="B Nazanin" panose="00000400000000000000" pitchFamily="2" charset="-78"/>
              </a:rPr>
              <a:t>ليتر از ضد عفونی کننده الکلی و </a:t>
            </a:r>
            <a:r>
              <a:rPr lang="fa-IR" b="0" dirty="0" smtClean="0">
                <a:cs typeface="B Nazanin" panose="00000400000000000000" pitchFamily="2" charset="-78"/>
              </a:rPr>
              <a:t>زمان 30ثانيه </a:t>
            </a:r>
            <a:r>
              <a:rPr lang="fa-IR" b="0" dirty="0">
                <a:cs typeface="B Nazanin" panose="00000400000000000000" pitchFamily="2" charset="-78"/>
              </a:rPr>
              <a:t>ماليدن دست ها به روش صحيح </a:t>
            </a:r>
            <a:r>
              <a:rPr lang="fa-IR" b="0" dirty="0" smtClean="0">
                <a:cs typeface="B Nazanin" panose="00000400000000000000" pitchFamily="2" charset="-78"/>
              </a:rPr>
              <a:t>(در طی7مرحله)کافيست </a:t>
            </a:r>
            <a:r>
              <a:rPr lang="fa-IR" b="0" dirty="0">
                <a:cs typeface="B Nazanin" panose="00000400000000000000" pitchFamily="2" charset="-78"/>
              </a:rPr>
              <a:t>که جلوی انتقال عفونت گرفته شود .</a:t>
            </a:r>
          </a:p>
          <a:p>
            <a:r>
              <a:rPr lang="fa-IR" b="0" dirty="0" smtClean="0">
                <a:cs typeface="B Nazanin" panose="00000400000000000000" pitchFamily="2" charset="-78"/>
              </a:rPr>
              <a:t>*در </a:t>
            </a:r>
            <a:r>
              <a:rPr lang="fa-IR" b="0" dirty="0">
                <a:cs typeface="B Nazanin" panose="00000400000000000000" pitchFamily="2" charset="-78"/>
              </a:rPr>
              <a:t>صورتيکه از فرآورده حاوی الکل استفاده می شود، این ماده را به کف یکی از دستها ریخته و دستها به یکدیگر ماليده شوند تا تمام سطوح دست ها </a:t>
            </a:r>
            <a:r>
              <a:rPr lang="fa-IR" b="0" dirty="0" smtClean="0">
                <a:cs typeface="B Nazanin" panose="00000400000000000000" pitchFamily="2" charset="-78"/>
              </a:rPr>
              <a:t>(انگشتان)از </a:t>
            </a:r>
            <a:r>
              <a:rPr lang="fa-IR" b="0" dirty="0">
                <a:cs typeface="B Nazanin" panose="00000400000000000000" pitchFamily="2" charset="-78"/>
              </a:rPr>
              <a:t>ماده پوشيده شود و دست ها </a:t>
            </a:r>
            <a:r>
              <a:rPr lang="fa-IR" b="0" dirty="0" smtClean="0">
                <a:cs typeface="B Nazanin" panose="00000400000000000000" pitchFamily="2" charset="-78"/>
              </a:rPr>
              <a:t>با مالش </a:t>
            </a:r>
            <a:r>
              <a:rPr lang="fa-IR" b="0" dirty="0">
                <a:cs typeface="B Nazanin" panose="00000400000000000000" pitchFamily="2" charset="-78"/>
              </a:rPr>
              <a:t>به یکدیگر خشک گردند، برای مقدار ماده مصرفی به توصيه کارخانه سازنده توجه شود. مراحل صحيح ضدعفونی دست ها بصورت زیر می باشد</a:t>
            </a:r>
            <a:r>
              <a:rPr lang="fa-IR" b="0" dirty="0" smtClean="0">
                <a:cs typeface="B Nazanin" panose="00000400000000000000" pitchFamily="2" charset="-78"/>
              </a:rPr>
              <a:t>:</a:t>
            </a:r>
          </a:p>
          <a:p>
            <a:r>
              <a:rPr lang="fa-IR" b="0" dirty="0" smtClean="0">
                <a:cs typeface="B Nazanin" panose="00000400000000000000" pitchFamily="2" charset="-78"/>
              </a:rPr>
              <a:t>1- مقدار </a:t>
            </a:r>
            <a:r>
              <a:rPr lang="fa-IR" b="0" dirty="0">
                <a:cs typeface="B Nazanin" panose="00000400000000000000" pitchFamily="2" charset="-78"/>
              </a:rPr>
              <a:t>مناسب از ماده ضد عفونی کننده الکلی را روی کف دست ریخته و با مالش کف دو دست </a:t>
            </a:r>
            <a:r>
              <a:rPr lang="fa-IR" b="0" dirty="0" smtClean="0">
                <a:cs typeface="B Nazanin" panose="00000400000000000000" pitchFamily="2" charset="-78"/>
              </a:rPr>
              <a:t>راکاملا </a:t>
            </a:r>
            <a:r>
              <a:rPr lang="fa-IR" b="0" dirty="0">
                <a:cs typeface="B Nazanin" panose="00000400000000000000" pitchFamily="2" charset="-78"/>
              </a:rPr>
              <a:t>آغشته می کنيم</a:t>
            </a:r>
            <a:r>
              <a:rPr lang="fa-IR" b="0" dirty="0" smtClean="0">
                <a:cs typeface="B Nazanin" panose="00000400000000000000" pitchFamily="2" charset="-78"/>
              </a:rPr>
              <a:t>.</a:t>
            </a:r>
          </a:p>
          <a:p>
            <a:r>
              <a:rPr lang="fa-IR" b="0" dirty="0" smtClean="0">
                <a:cs typeface="B Nazanin" panose="00000400000000000000" pitchFamily="2" charset="-78"/>
              </a:rPr>
              <a:t>2- کف </a:t>
            </a:r>
            <a:r>
              <a:rPr lang="fa-IR" b="0" dirty="0">
                <a:cs typeface="B Nazanin" panose="00000400000000000000" pitchFamily="2" charset="-78"/>
              </a:rPr>
              <a:t>دست راست را روی پشت دست چپ گذاشته و با حرکات رفت و برگشتی پشت دست مقابل و سطوح خارجی و طرفی انگشت ها را به ماده ضد عفونی کننده آغشته کنيد. سپس اینکار را بطور معکوس با </a:t>
            </a:r>
            <a:r>
              <a:rPr lang="fa-IR" b="0" dirty="0" smtClean="0">
                <a:cs typeface="B Nazanin" panose="00000400000000000000" pitchFamily="2" charset="-78"/>
              </a:rPr>
              <a:t>کف دست </a:t>
            </a:r>
            <a:r>
              <a:rPr lang="fa-IR" b="0" dirty="0">
                <a:cs typeface="B Nazanin" panose="00000400000000000000" pitchFamily="2" charset="-78"/>
              </a:rPr>
              <a:t>چپ و پشت دست راست انجام </a:t>
            </a:r>
            <a:r>
              <a:rPr lang="fa-IR" b="0" dirty="0" smtClean="0">
                <a:cs typeface="B Nazanin" panose="00000400000000000000" pitchFamily="2" charset="-78"/>
              </a:rPr>
              <a:t>دهيد.</a:t>
            </a:r>
          </a:p>
          <a:p>
            <a:r>
              <a:rPr lang="fa-IR" b="0" dirty="0" smtClean="0">
                <a:cs typeface="B Nazanin" panose="00000400000000000000" pitchFamily="2" charset="-78"/>
              </a:rPr>
              <a:t>3- کف </a:t>
            </a:r>
            <a:r>
              <a:rPr lang="fa-IR" b="0" dirty="0">
                <a:cs typeface="B Nazanin" panose="00000400000000000000" pitchFamily="2" charset="-78"/>
              </a:rPr>
              <a:t>دست راست را روی کف دست چپ قرار دهيد و سطح داخلی دستها، انگشتان و سطوح طرفين انگشتان را با محلول یا ژل الکلی ضد عفونی نمایيد. اینکار را با کف دست چپ روی کف دست راست </a:t>
            </a:r>
            <a:r>
              <a:rPr lang="fa-IR" b="0" dirty="0" smtClean="0">
                <a:cs typeface="B Nazanin" panose="00000400000000000000" pitchFamily="2" charset="-78"/>
              </a:rPr>
              <a:t>ادامه دهيد</a:t>
            </a:r>
            <a:r>
              <a:rPr lang="fa-IR" b="0" dirty="0">
                <a:cs typeface="B Nazanin" panose="00000400000000000000" pitchFamily="2" charset="-78"/>
              </a:rPr>
              <a:t>.</a:t>
            </a:r>
          </a:p>
          <a:p>
            <a:r>
              <a:rPr lang="fa-IR" b="0" dirty="0" smtClean="0">
                <a:cs typeface="B Nazanin" panose="00000400000000000000" pitchFamily="2" charset="-78"/>
              </a:rPr>
              <a:t> 2- دست </a:t>
            </a:r>
            <a:r>
              <a:rPr lang="fa-IR" b="0" dirty="0">
                <a:cs typeface="B Nazanin" panose="00000400000000000000" pitchFamily="2" charset="-78"/>
              </a:rPr>
              <a:t>ها را در هم گره کرده و مالش </a:t>
            </a:r>
            <a:r>
              <a:rPr lang="fa-IR" b="0" dirty="0" smtClean="0">
                <a:cs typeface="B Nazanin" panose="00000400000000000000" pitchFamily="2" charset="-78"/>
              </a:rPr>
              <a:t>دهيد.</a:t>
            </a:r>
          </a:p>
          <a:p>
            <a:r>
              <a:rPr lang="fa-IR" b="0" dirty="0" smtClean="0">
                <a:cs typeface="B Nazanin" panose="00000400000000000000" pitchFamily="2" charset="-78"/>
              </a:rPr>
              <a:t> 3- شست </a:t>
            </a:r>
            <a:r>
              <a:rPr lang="fa-IR" b="0" dirty="0">
                <a:cs typeface="B Nazanin" panose="00000400000000000000" pitchFamily="2" charset="-78"/>
              </a:rPr>
              <a:t>دست راست باید در کف دست چپ ضد عفونی شود. اینکار با حلقه کردن کف دست راست بدور شست دست چپ ادامه می یابد</a:t>
            </a:r>
            <a:r>
              <a:rPr lang="fa-IR" b="0" dirty="0" smtClean="0">
                <a:cs typeface="B Nazanin" panose="00000400000000000000" pitchFamily="2" charset="-78"/>
              </a:rPr>
              <a:t>.</a:t>
            </a:r>
          </a:p>
          <a:p>
            <a:r>
              <a:rPr lang="fa-IR" b="0" dirty="0" smtClean="0">
                <a:cs typeface="B Nazanin" panose="00000400000000000000" pitchFamily="2" charset="-78"/>
              </a:rPr>
              <a:t>4- با </a:t>
            </a:r>
            <a:r>
              <a:rPr lang="fa-IR" b="0" dirty="0">
                <a:cs typeface="B Nazanin" panose="00000400000000000000" pitchFamily="2" charset="-78"/>
              </a:rPr>
              <a:t>حرکات دورانی رفت و برگشتی، نوک انگشتان بهم بسته شده دست راست درکف دست چپ و نوک انگشتان بهم بسته شده دست چپ درکف دست راست ضد عفونی شوند.</a:t>
            </a:r>
          </a:p>
          <a:p>
            <a:r>
              <a:rPr lang="fa-IR" b="0" dirty="0" smtClean="0">
                <a:cs typeface="B Nazanin" panose="00000400000000000000" pitchFamily="2" charset="-78"/>
              </a:rPr>
              <a:t>5-  </a:t>
            </a:r>
            <a:r>
              <a:rPr lang="fa-IR" b="0" dirty="0">
                <a:cs typeface="B Nazanin" panose="00000400000000000000" pitchFamily="2" charset="-78"/>
              </a:rPr>
              <a:t>در مرحله پایانی ، مچ هر دو دست را بصورت دورانی مالش دهيد </a:t>
            </a:r>
            <a:r>
              <a:rPr lang="fa-IR" b="0" dirty="0" smtClean="0">
                <a:cs typeface="B Nazanin" panose="00000400000000000000" pitchFamily="2" charset="-78"/>
              </a:rPr>
              <a:t>.</a:t>
            </a:r>
            <a:endParaRPr lang="fa-IR" b="0" dirty="0">
              <a:cs typeface="B Nazanin" panose="00000400000000000000" pitchFamily="2" charset="-78"/>
            </a:endParaRPr>
          </a:p>
        </p:txBody>
      </p:sp>
    </p:spTree>
    <p:extLst>
      <p:ext uri="{BB962C8B-B14F-4D97-AF65-F5344CB8AC3E}">
        <p14:creationId xmlns:p14="http://schemas.microsoft.com/office/powerpoint/2010/main" val="3651283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365760"/>
            <a:ext cx="5716116" cy="548640"/>
          </a:xfrm>
        </p:spPr>
        <p:txBody>
          <a:bodyPr/>
          <a:lstStyle/>
          <a:p>
            <a:r>
              <a:rPr lang="fa-IR" dirty="0">
                <a:cs typeface="B Titr" panose="00000700000000000000" pitchFamily="2" charset="-78"/>
              </a:rPr>
              <a:t>نکات مهم در ضدعفونی دست ها:</a:t>
            </a:r>
            <a:r>
              <a:rPr lang="fa-IR" dirty="0"/>
              <a:t/>
            </a:r>
            <a:br>
              <a:rPr lang="fa-IR" dirty="0"/>
            </a:br>
            <a:endParaRPr lang="fa-IR" dirty="0"/>
          </a:p>
        </p:txBody>
      </p:sp>
      <p:sp>
        <p:nvSpPr>
          <p:cNvPr id="3" name="Content Placeholder 2"/>
          <p:cNvSpPr>
            <a:spLocks noGrp="1"/>
          </p:cNvSpPr>
          <p:nvPr>
            <p:ph idx="1"/>
          </p:nvPr>
        </p:nvSpPr>
        <p:spPr>
          <a:xfrm>
            <a:off x="822960" y="980728"/>
            <a:ext cx="7565464" cy="3699749"/>
          </a:xfrm>
        </p:spPr>
        <p:txBody>
          <a:bodyPr>
            <a:normAutofit/>
          </a:bodyPr>
          <a:lstStyle/>
          <a:p>
            <a:pPr>
              <a:buFont typeface="Wingdings" panose="05000000000000000000" pitchFamily="2" charset="2"/>
              <a:buChar char="v"/>
            </a:pPr>
            <a:r>
              <a:rPr lang="fa-IR" b="0" dirty="0" smtClean="0">
                <a:cs typeface="B Nazanin" panose="00000400000000000000" pitchFamily="2" charset="-78"/>
              </a:rPr>
              <a:t>اگر </a:t>
            </a:r>
            <a:r>
              <a:rPr lang="fa-IR" b="0" dirty="0">
                <a:cs typeface="B Nazanin" panose="00000400000000000000" pitchFamily="2" charset="-78"/>
              </a:rPr>
              <a:t>دست بصورت قابل مشاهده کثيف باشد لازم است دست ها شسته شود.</a:t>
            </a:r>
          </a:p>
          <a:p>
            <a:pPr>
              <a:buFont typeface="Wingdings" panose="05000000000000000000" pitchFamily="2" charset="2"/>
              <a:buChar char="v"/>
            </a:pPr>
            <a:r>
              <a:rPr lang="fa-IR" b="0" dirty="0" smtClean="0">
                <a:cs typeface="B Nazanin" panose="00000400000000000000" pitchFamily="2" charset="-78"/>
              </a:rPr>
              <a:t>پس </a:t>
            </a:r>
            <a:r>
              <a:rPr lang="fa-IR" b="0" dirty="0">
                <a:cs typeface="B Nazanin" panose="00000400000000000000" pitchFamily="2" charset="-78"/>
              </a:rPr>
              <a:t>از هر بار تماس با بيمار، با سطوح آلوده با موادآلوده، با ترشحات بيمار و ... باید اگر لازم بود دستها شسته شوند و حتما باید ضد عفونی شوند .</a:t>
            </a:r>
          </a:p>
          <a:p>
            <a:pPr>
              <a:buFont typeface="Wingdings" panose="05000000000000000000" pitchFamily="2" charset="2"/>
              <a:buChar char="v"/>
            </a:pPr>
            <a:r>
              <a:rPr lang="fa-IR" b="0" dirty="0" smtClean="0">
                <a:cs typeface="B Nazanin" panose="00000400000000000000" pitchFamily="2" charset="-78"/>
              </a:rPr>
              <a:t>بعد </a:t>
            </a:r>
            <a:r>
              <a:rPr lang="fa-IR" b="0" dirty="0">
                <a:cs typeface="B Nazanin" panose="00000400000000000000" pitchFamily="2" charset="-78"/>
              </a:rPr>
              <a:t>از درآوردن دستکش و در صورت تماس با ترشحات یا آلودگيها تماس داشتيدباید دست ها را ضد عفونی کنيد.</a:t>
            </a:r>
          </a:p>
          <a:p>
            <a:pPr>
              <a:buFont typeface="Wingdings" panose="05000000000000000000" pitchFamily="2" charset="2"/>
              <a:buChar char="v"/>
            </a:pPr>
            <a:r>
              <a:rPr lang="fa-IR" b="0" dirty="0" smtClean="0">
                <a:cs typeface="B Nazanin" panose="00000400000000000000" pitchFamily="2" charset="-78"/>
              </a:rPr>
              <a:t>در </a:t>
            </a:r>
            <a:r>
              <a:rPr lang="fa-IR" b="0" dirty="0">
                <a:cs typeface="B Nazanin" panose="00000400000000000000" pitchFamily="2" charset="-78"/>
              </a:rPr>
              <a:t>طی هر 7</a:t>
            </a:r>
            <a:r>
              <a:rPr lang="fa-IR" b="0" dirty="0" smtClean="0">
                <a:cs typeface="B Nazanin" panose="00000400000000000000" pitchFamily="2" charset="-78"/>
              </a:rPr>
              <a:t> </a:t>
            </a:r>
            <a:r>
              <a:rPr lang="fa-IR" b="0" dirty="0">
                <a:cs typeface="B Nazanin" panose="00000400000000000000" pitchFamily="2" charset="-78"/>
              </a:rPr>
              <a:t>مرحله ضدعفونی دست ها و تا پایان 30 ثانيه باید مالش دست ها را ادامه داد.</a:t>
            </a:r>
          </a:p>
          <a:p>
            <a:pPr>
              <a:buFont typeface="Wingdings" panose="05000000000000000000" pitchFamily="2" charset="2"/>
              <a:buChar char="v"/>
            </a:pPr>
            <a:r>
              <a:rPr lang="fa-IR" b="0" dirty="0" smtClean="0">
                <a:cs typeface="B Nazanin" panose="00000400000000000000" pitchFamily="2" charset="-78"/>
              </a:rPr>
              <a:t>جریان </a:t>
            </a:r>
            <a:r>
              <a:rPr lang="fa-IR" b="0" dirty="0">
                <a:cs typeface="B Nazanin" panose="00000400000000000000" pitchFamily="2" charset="-78"/>
              </a:rPr>
              <a:t>هوا نباید دست ها را خشک کند .</a:t>
            </a:r>
          </a:p>
          <a:p>
            <a:pPr>
              <a:buFont typeface="Wingdings" panose="05000000000000000000" pitchFamily="2" charset="2"/>
              <a:buChar char="v"/>
            </a:pPr>
            <a:r>
              <a:rPr lang="fa-IR" b="0" dirty="0" smtClean="0">
                <a:cs typeface="B Nazanin" panose="00000400000000000000" pitchFamily="2" charset="-78"/>
              </a:rPr>
              <a:t>در </a:t>
            </a:r>
            <a:r>
              <a:rPr lang="fa-IR" b="0" dirty="0">
                <a:cs typeface="B Nazanin" panose="00000400000000000000" pitchFamily="2" charset="-78"/>
              </a:rPr>
              <a:t>این مدت 30 ثانيه حتما دست ها باید به محلول آغشته باشند.</a:t>
            </a:r>
          </a:p>
          <a:p>
            <a:pPr>
              <a:buFont typeface="Wingdings" panose="05000000000000000000" pitchFamily="2" charset="2"/>
              <a:buChar char="v"/>
            </a:pPr>
            <a:r>
              <a:rPr lang="fa-IR" b="0" dirty="0" smtClean="0">
                <a:cs typeface="B Nazanin" panose="00000400000000000000" pitchFamily="2" charset="-78"/>
              </a:rPr>
              <a:t>محلول </a:t>
            </a:r>
            <a:r>
              <a:rPr lang="fa-IR" b="0" dirty="0">
                <a:cs typeface="B Nazanin" panose="00000400000000000000" pitchFamily="2" charset="-78"/>
              </a:rPr>
              <a:t>را بو </a:t>
            </a:r>
            <a:r>
              <a:rPr lang="fa-IR" b="0" dirty="0" smtClean="0">
                <a:cs typeface="B Nazanin" panose="00000400000000000000" pitchFamily="2" charset="-78"/>
              </a:rPr>
              <a:t>نکنيد.</a:t>
            </a:r>
            <a:endParaRPr lang="fa-IR" b="0" dirty="0">
              <a:cs typeface="B Nazanin" panose="00000400000000000000" pitchFamily="2" charset="-78"/>
            </a:endParaRPr>
          </a:p>
          <a:p>
            <a:pPr>
              <a:buFont typeface="Wingdings" panose="05000000000000000000" pitchFamily="2" charset="2"/>
              <a:buChar char="v"/>
            </a:pPr>
            <a:endParaRPr lang="fa-IR" b="0" dirty="0">
              <a:cs typeface="B Nazanin" panose="00000400000000000000" pitchFamily="2" charset="-78"/>
            </a:endParaRPr>
          </a:p>
        </p:txBody>
      </p:sp>
    </p:spTree>
    <p:extLst>
      <p:ext uri="{BB962C8B-B14F-4D97-AF65-F5344CB8AC3E}">
        <p14:creationId xmlns:p14="http://schemas.microsoft.com/office/powerpoint/2010/main" val="293633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540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777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1749</TotalTime>
  <Words>9549</Words>
  <Application>Microsoft Office PowerPoint</Application>
  <PresentationFormat>On-screen Show (4:3)</PresentationFormat>
  <Paragraphs>573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Angles</vt:lpstr>
      <vt:lpstr>آخرین پروتکل های ضد عفونی کننده ها</vt:lpstr>
      <vt:lpstr>PowerPoint Presentation</vt:lpstr>
      <vt:lpstr>الف- ضد عفونی کننده های بهداشتی دست ب- ضد عفونی کننده های الکلی جهت اسکراب دست قبل از عمل جراحی  ج- ضد عفونی کننده های غير الکلی جهت اسکراب دست قبل از عمل جراحی د- ضد عفونی کننده های پوست قبل از عمل جراحی ه- ضد عفونی کننده های زخم و مخاط ، هيچگاه از ضد عفونی کننده های معمول پوست بطور مستقيم بر روی زخم و پوست آسيب دیده و نواحی دارای خونریزی استفاده نگردد. در رفرنس ها برای شستشویزخم باز نرمال سالين توصيه گردیده است.  معمولا آنتی سپستيک ها( چرک زداها) از نظر ماهيت ، غلظت ، عوارض جانبی برای مصرف کننده ، ایجاد مقاومت ميکروبی ، ميکرواورگانيسم های هدف کاملا متفاوت بوده و نباید به جای یکدیگراستفاده شوند،  ضمن اینکه تعاریف نسبی هستند و از بين بردن کامل تمام اشکال حيات در آنها مدنظر نمی باشد</vt:lpstr>
      <vt:lpstr>PowerPoint Presentation</vt:lpstr>
      <vt:lpstr>PowerPoint Presentation</vt:lpstr>
      <vt:lpstr>روش صحیح ضدعفونی کردن دست ها:</vt:lpstr>
      <vt:lpstr>نکات مهم در ضدعفونی دست ها: </vt:lpstr>
      <vt:lpstr>PowerPoint Presentation</vt:lpstr>
      <vt:lpstr>PowerPoint Presentation</vt:lpstr>
      <vt:lpstr>روش صحیح ضدعفونی دست ها برای جراحی اسکراب جراحی </vt:lpstr>
      <vt:lpstr>چگونه محلول را بصورت صحیح برای ضد عفونی تهیه کنیم؟</vt:lpstr>
      <vt:lpstr>نکات ضروری جهت مراقبت از پوست: </vt:lpstr>
      <vt:lpstr>زمان ضدعفونی کردن دست ها و اقداماتی که باید انجام شود(توصیه   (CDC</vt:lpstr>
      <vt:lpstr>PowerPoint Presentation</vt:lpstr>
      <vt:lpstr>پروتکل های ضد عفونی کنندگی در کلیه سطوح محیطی در مراکز درمانی</vt:lpstr>
      <vt:lpstr>PowerPoint Presentation</vt:lpstr>
      <vt:lpstr>PowerPoint Presentation</vt:lpstr>
      <vt:lpstr>خطرات استفاده از ضد عفونی کننده ها شیمیایی و غیرشیمیایی: </vt:lpstr>
      <vt:lpstr>   جدول خنثی کننده ها برای مواد ضد ميکروبی</vt:lpstr>
      <vt:lpstr>دستورالعمل پاکسازی روزانه:</vt:lpstr>
      <vt:lpstr>PowerPoint Presentation</vt:lpstr>
      <vt:lpstr>معرفی ضدعفونی کننده هابرای ضد عفونی کننده ها با در نظر گرفتن جایگاه اثر بخشی</vt:lpstr>
      <vt:lpstr>PowerPoint Presentation</vt:lpstr>
      <vt:lpstr>    پروتکل های ضد عفونی کنندگی و استريلانتها در کلیه ابزارپزشکی نرم و سخت با طبقه بندی بحرانی،نیمه بحرانی وغیر بحرانی</vt:lpstr>
      <vt:lpstr>PowerPoint Presentation</vt:lpstr>
      <vt:lpstr>PowerPoint Presentation</vt:lpstr>
      <vt:lpstr>محلولهای آلودگیزدايی محیط براساس                                                    https://www.wuth.nhs.uk/media/10819/wuth-left -aligned-digital-1-line452x80.jpg</vt:lpstr>
      <vt:lpstr>PowerPoint Presentation</vt:lpstr>
      <vt:lpstr>PowerPoint Presentation</vt:lpstr>
      <vt:lpstr>راهنمای روشهای اجرائی و کاربردی استريليزاسيون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اگر اقلام استریل دارای لفاف یا پوشش محافظ علاوه بر بسته بندی باشند در این صورت امتيازات زیر را اضافه نمائيد:</vt:lpstr>
      <vt:lpstr>فهرست امتيازات و درجه بندی ها :</vt:lpstr>
      <vt:lpstr>روشهای نگهداشت تجهيزات پزشکی شوينده، ضدعفونی واستريل کننده:</vt:lpstr>
      <vt:lpstr>کاليبراسيون:</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آنتی سپستیک ها جهت از بین بردن میکرواورگانیسم ها از بافت زنده)پوست و دست( به کار میرود ودر مراکز درمانی شامل : الف- ضد عفونی کننده های بهداشتی دست اتانول-ایزو پروپانول-بنزالکانيوم کلراید همراه الکل ب- ضد عفونی کننده های الکلی جهت اسکراب دست قبل از عمل جراحی اتانولایزو پروپانولکلرهگزیدین گلوکونات 4%-بنزالکانيوم کلراید همراه الکل ج- ضد عفونی کننده های غير الکلی جهت اسکراب دست قبل از عمل جراحی د- ضد عفونی کننده های پوست قبل از عمل جراحی ه- ضد عفونی کننده های زخم و مخاط هيچگاه از ضد عفونی کننده های معمول پوست بطور مستقيم بر روی زخم و پوست آسيب دیده و نواحی دارای خونریزی استفاده نگردد. در رفرنس ها برای شستشوی زخم باز نرمال سالين توصيه گردیده است.  معمولا آنتی سپستيک ها) چرک زداها( از نظر ماهيت ، غلظت ، عوارض جانبی برای مصرف کننده ، ایجاد مقاومت ميکروبی ، ميکرواورگانيسم های هدف کاملا متفاوت بوده و نباید به جای یکدیگر استفاده شوند. ضمن اینکه تعاریف نسبی هستند و از بين بردن کامل تمام اشکال حيات در آنها مدنظر نمی باشد</dc:title>
  <dc:creator>mdr-darin</dc:creator>
  <cp:lastModifiedBy>mdr-darin</cp:lastModifiedBy>
  <cp:revision>398</cp:revision>
  <dcterms:created xsi:type="dcterms:W3CDTF">2019-07-20T07:54:42Z</dcterms:created>
  <dcterms:modified xsi:type="dcterms:W3CDTF">2019-08-17T08:06:58Z</dcterms:modified>
</cp:coreProperties>
</file>